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2.xml" ContentType="application/inkml+xml"/>
  <Override PartName="/ppt/ink/ink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6" r:id="rId2"/>
    <p:sldId id="265" r:id="rId3"/>
    <p:sldId id="266" r:id="rId4"/>
    <p:sldId id="267" r:id="rId5"/>
    <p:sldId id="258" r:id="rId6"/>
    <p:sldId id="260" r:id="rId7"/>
    <p:sldId id="268" r:id="rId8"/>
    <p:sldId id="259" r:id="rId9"/>
    <p:sldId id="269" r:id="rId10"/>
    <p:sldId id="262" r:id="rId11"/>
    <p:sldId id="263"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716"/>
    <p:restoredTop sz="92150"/>
  </p:normalViewPr>
  <p:slideViewPr>
    <p:cSldViewPr snapToGrid="0" snapToObjects="1">
      <p:cViewPr varScale="1">
        <p:scale>
          <a:sx n="83" d="100"/>
          <a:sy n="83" d="100"/>
        </p:scale>
        <p:origin x="588" y="60"/>
      </p:cViewPr>
      <p:guideLst/>
    </p:cSldViewPr>
  </p:slideViewPr>
  <p:notesTextViewPr>
    <p:cViewPr>
      <p:scale>
        <a:sx n="20" d="100"/>
        <a:sy n="20" d="100"/>
      </p:scale>
      <p:origin x="0" y="0"/>
    </p:cViewPr>
  </p:notesTextViewPr>
  <p:sorterViewPr>
    <p:cViewPr>
      <p:scale>
        <a:sx n="94" d="100"/>
        <a:sy n="94"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3-08T22:07:27.863"/>
    </inkml:context>
    <inkml:brush xml:id="br0">
      <inkml:brushProperty name="width" value="0.1" units="cm"/>
      <inkml:brushProperty name="height" value="0.1" units="cm"/>
      <inkml:brushProperty name="color" value="#AB008B"/>
    </inkml:brush>
  </inkml:definitions>
  <inkml:trace contextRef="#ctx0" brushRef="#br0">26515 15926 16383 0 0,'0'-3'0'0'0,"0"-7"0"0"0,0-15 0 0 0,0-16 0 0 0,0-6 0 0 0,4-9 0 0 0,1-1 0 0 0,0-4 0 0 0,-1 2 0 0 0,-1 5 0 0 0,3 3 0 0 0,-1 5 0 0 0,0 2 0 0 0,-2 6 0 0 0,0 3 0 0 0,-2 0 0 0 0,2 4 0 0 0,1 3 0 0 0,0 5 0 0 0,-2 2 0 0 0,0 3 0 0 0,-1-3 0 0 0,0 0 0 0 0,-1 0 0 0 0,0 1 0 0 0,0 1 0 0 0,0-3 0 0 0,-1-1 0 0 0,1 1 0 0 0,0-3 0 0 0,0-4 0 0 0,0-4 0 0 0,0 1 0 0 0,0-7 0 0 0,0-3 0 0 0,0-2 0 0 0,0 4 0 0 0,-3 2 0 0 0,-2 0 0 0 0,-2 5 0 0 0,-4-1 0 0 0,0 4 0 0 0,0 4 0 0 0,1 4 0 0 0,-1 2 0 0 0,2-2 0 0 0,0 0 0 0 0,-2 0 0 0 0,1 2 0 0 0,-1-3 0 0 0,1 0 0 0 0,3 1 0 0 0,-2-3 0 0 0,-1 0 0 0 0,0 1 0 0 0,-1-2 0 0 0,-2 1 0 0 0,-2-2 0 0 0,-1 0 0 0 0,2 2 0 0 0,0-2 0 0 0,-2-3 0 0 0,0 1 0 0 0,-1-2 0 0 0,0 2 0 0 0,2-1 0 0 0,1 1 0 0 0,0 3 0 0 0,-1 0 0 0 0,-1-4 0 0 0,-2-3 0 0 0,0 1 0 0 0,-1 3 0 0 0,1 0 0 0 0,-1 2 0 0 0,1 2 0 0 0,1 3 0 0 0,-1 3 0 0 0,1 1 0 0 0,1 1 0 0 0,-1 0 0 0 0,0 1 0 0 0,-3 0 0 0 0,-2 1 0 0 0,0 2 0 0 0,-3-1 0 0 0,0-1 0 0 0,-3 2 0 0 0,1 1 0 0 0,-2-2 0 0 0,0 2 0 0 0,0 0 0 0 0,0-2 0 0 0,0-1 0 0 0,-3 2 0 0 0,-3-1 0 0 0,1 3 0 0 0,1-1 0 0 0,-2-2 0 0 0,-2 2 0 0 0,3 0 0 0 0,0-2 0 0 0,-1 2 0 0 0,-7-1 0 0 0,-3 1 0 0 0,-1 0 0 0 0,1-2 0 0 0,0 2 0 0 0,6-1 0 0 0,2-1 0 0 0,1 2 0 0 0,-1 0 0 0 0,3 1 0 0 0,1-1 0 0 0,-1-1 0 0 0,2 1 0 0 0,0-1 0 0 0,-2 2 0 0 0,-1-1 0 0 0,1-1 0 0 0,1 2 0 0 0,-2-1 0 0 0,-2 2 0 0 0,-1 2 0 0 0,-1-1 0 0 0,-1 2 0 0 0,-6 1 0 0 0,-2-1 0 0 0,0 0 0 0 0,2 1 0 0 0,-4 2 0 0 0,3 2 0 0 0,-1 1 0 0 0,-6 0 0 0 0,-1 1 0 0 0,-2 1 0 0 0,-5-1 0 0 0,2 0 0 0 0,-1 0 0 0 0,2 1 0 0 0,0-1 0 0 0,2 0 0 0 0,5 0 0 0 0,-2 0 0 0 0,2 0 0 0 0,2 0 0 0 0,4 0 0 0 0,1 0 0 0 0,3 0 0 0 0,1 0 0 0 0,0 0 0 0 0,5 0 0 0 0,2 0 0 0 0,-1 3 0 0 0,-2 2 0 0 0,0-1 0 0 0,-2 0 0 0 0,0 2 0 0 0,-2 0 0 0 0,1-1 0 0 0,-1 2 0 0 0,0 0 0 0 0,0-1 0 0 0,0 2 0 0 0,0-1 0 0 0,0 2 0 0 0,1 3 0 0 0,-1 0 0 0 0,0 1 0 0 0,1 1 0 0 0,3-1 0 0 0,2 1 0 0 0,-1 1 0 0 0,4-2 0 0 0,-1 0 0 0 0,0-2 0 0 0,-3 1 0 0 0,-1 1 0 0 0,-7 3 0 0 0,-3 2 0 0 0,-6 3 0 0 0,0 0 0 0 0,-4 5 0 0 0,1 2 0 0 0,7-2 0 0 0,5-1 0 0 0,7-2 0 0 0,7-3 0 0 0,6-1 0 0 0,4-4 0 0 0,3-2 0 0 0,1-3 0 0 0,4-1 0 0 0,0 2 0 0 0,-4 1 0 0 0,-2 3 0 0 0,-1 0 0 0 0,-1 2 0 0 0,-3 0 0 0 0,0 1 0 0 0,0-3 0 0 0,2-1 0 0 0,1 0 0 0 0,1-3 0 0 0,4 0 0 0 0,2-2 0 0 0,0 0 0 0 0,0 2 0 0 0,-2-2 0 0 0,0 1 0 0 0,0 2 0 0 0,-2 1 0 0 0,1-1 0 0 0,-1-1 0 0 0,0 2 0 0 0,0 1 0 0 0,1 0 0 0 0,-1 2 0 0 0,0 0 0 0 0,0 1 0 0 0,1-1 0 0 0,-5 2 0 0 0,-1-1 0 0 0,-1 5 0 0 0,2 1 0 0 0,0 3 0 0 0,1 1 0 0 0,0 1 0 0 0,1 5 0 0 0,-1 2 0 0 0,0 2 0 0 0,-3 3 0 0 0,-2 0 0 0 0,0 1 0 0 0,1 0 0 0 0,-2 0 0 0 0,0-4 0 0 0,1-1 0 0 0,2 0 0 0 0,1-4 0 0 0,2 0 0 0 0,0 2 0 0 0,3 1 0 0 0,2 2 0 0 0,0-2 0 0 0,3-1 0 0 0,0 1 0 0 0,-1-2 0 0 0,2-1 0 0 0,2 2 0 0 0,1-2 0 0 0,1 0 0 0 0,2-2 0 0 0,-2 5 0 0 0,-1 0 0 0 0,2 7 0 0 0,-1 2 0 0 0,-1 1 0 0 0,-1 0 0 0 0,0-1 0 0 0,2 4 0 0 0,-5 1 0 0 0,0-1 0 0 0,2 4 0 0 0,2-1 0 0 0,3-1 0 0 0,2 3 0 0 0,2-2 0 0 0,1-1 0 0 0,0-7 0 0 0,1-4 0 0 0,-1-6 0 0 0,1-1 0 0 0,-1 1 0 0 0,0 1 0 0 0,0-2 0 0 0,0 0 0 0 0,0-2 0 0 0,4 1 0 0 0,0 1 0 0 0,1 3 0 0 0,1-2 0 0 0,3-4 0 0 0,3-4 0 0 0,-1 1 0 0 0,0-2 0 0 0,2-1 0 0 0,-2-3 0 0 0,1 3 0 0 0,1 0 0 0 0,2 3 0 0 0,1 0 0 0 0,1-1 0 0 0,1 1 0 0 0,-1 0 0 0 0,1-3 0 0 0,1 3 0 0 0,-1 3 0 0 0,2 4 0 0 0,-1-1 0 0 0,-1-3 0 0 0,1 0 0 0 0,-1-2 0 0 0,0-2 0 0 0,-1-4 0 0 0,1 3 0 0 0,-1-1 0 0 0,1-1 0 0 0,3-1 0 0 0,2 3 0 0 0,0 0 0 0 0,-2-1 0 0 0,-1-2 0 0 0,0 3 0 0 0,-2 0 0 0 0,0-2 0 0 0,0-1 0 0 0,-2-2 0 0 0,1 0 0 0 0,-1-2 0 0 0,1-1 0 0 0,-1 1 0 0 0,0-1 0 0 0,1 0 0 0 0,-1 0 0 0 0,1 1 0 0 0,-1-1 0 0 0,1 1 0 0 0,-1-1 0 0 0,1 1 0 0 0,0-1 0 0 0,-1-2 0 0 0,1-1 0 0 0,-1-3 0 0 0,1 0 0 0 0,-4 1 0 0 0,0-2 0 0 0,0 1 0 0 0,1 2 0 0 0,0-2 0 0 0,-1 1 0 0 0,-1 1 0 0 0,1-2 0 0 0,0 1 0 0 0,2 1 0 0 0,0-2 0 0 0,1 1 0 0 0,1-2 0 0 0,-1 1 0 0 0,1-2 0 0 0,0 1 0 0 0,0 1 0 0 0,-1 0 0 0 0,1-3 0 0 0,-1-2 0 0 0,1 1 0 0 0,0-1 0 0 0,3 3 0 0 0,2 2 0 0 0,0 3 0 0 0,-1-2 0 0 0,-2-1 0 0 0,3-4 0 0 0,1 1 0 0 0,0-1 0 0 0,-3 1 0 0 0,0-1 0 0 0,-2 2 0 0 0,-1 0 0 0 0,0-3 0 0 0,-1 2 0 0 0,0-1 0 0 0,1-1 0 0 0,-1-2 0 0 0,0-1 0 0 0,1-1 0 0 0,-1 0 0 0 0,1 1 0 0 0,-1 2 0 0 0,1-1 0 0 0,3 0 0 0 0,2 1 0 0 0,0 1 0 0 0,-1 0 0 0 0,-2 0 0 0 0,0 1 0 0 0,-2-1 0 0 0,0-2 0 0 0,0-1 0 0 0,-1 0 0 0 0,0-2 0 0 0,1 3 0 0 0,-1 1 0 0 0,1-1 0 0 0,-1 2 0 0 0,0 1 0 0 0,1-1 0 0 0,0 1 0 0 0,-1 0 0 0 0,1-1 0 0 0,-1-2 0 0 0,1-1 0 0 0,-1-1 0 0 0,1 0 0 0 0,-1 2 0 0 0,1 0 0 0 0,-1 0 0 0 0,1 0 0 0 0,-1-1 0 0 0,1-1 0 0 0,0 0 0 0 0,3-1 0 0 0,2 0 0 0 0,4 0 0 0 0,0 0 0 0 0,3-1 0 0 0,3 1 0 0 0,-1 0 0 0 0,1 0 0 0 0,2 0 0 0 0,-1 0 0 0 0,-1 0 0 0 0,-2 0 0 0 0,1 0 0 0 0,-3 0 0 0 0,2 0 0 0 0,-2 0 0 0 0,-3 0 0 0 0,-3 0 0 0 0,2 0 0 0 0,-1 0 0 0 0,-1 0 0 0 0,-1 0 0 0 0,-2 0 0 0 0,3 0 0 0 0,0-3 0 0 0,0 0 0 0 0,-2-4 0 0 0,0 0 0 0 0,-2 2 0 0 0,-1 1 0 0 0,0-2 0 0 0,-1 1 0 0 0,0-2 0 0 0,1 0 0 0 0,-1-2 0 0 0,0 2 0 0 0,-2-2 0 0 0,-1 1 0 0 0,0-1 0 0 0,0 1 0 0 0,2 2 0 0 0,0 2 0 0 0,1-2 0 0 0,0 2 0 0 0,1-3 0 0 0,-1 0 0 0 0,1 2 0 0 0,0-2 0 0 0,-1 1 0 0 0,-2-2 0 0 0,-1 1 0 0 0,0 2 0 0 0,-2-2 0 0 0,0 0 0 0 0,0 0 0 0 0,2-3 0 0 0,2 0 0 0 0,-3 0 0 0 0,-5 1 0 0 0,-8 2 0 0 0,-5 3 0 0 0,-5 1 0 0 0,-8 2 0 0 0,-3 0 0 0 0,-5 1 0 0 0,-5 1 0 0 0,-4-8 0 0 0,-2-2 0 0 0,-2-3 0 0 0,-1 1 0 0 0,-1-2 0 0 0,4 2 0 0 0,6 0 0 0 0,6 1 0 0 0,4 3 0 0 0,5 0 0 0 0,4 0 0 0 0,1 0 0 0 0,-1 0 0 0 0,-1-1 0 0 0,0 0 0 0 0,-1 0 0 0 0,-1-3 0 0 0,-5 1 0 0 0,-1 3 0 0 0,3-2 0 0 0,2 2 0 0 0,0 2 0 0 0,7 2 0 0 0,8 1 0 0 0,10 1 0 0 0,8 0 0 0 0,12 6 0 0 0,5 0 0 0 0,4 4 0 0 0,2 4 0 0 0,1-1 0 0 0,2 1 0 0 0,-5-1 0 0 0,-5 0 0 0 0,-5-3 0 0 0,-5-2 0 0 0,1-2 0 0 0,0 0 0 0 0,-2 0 0 0 0,-2-1 0 0 0,0 1 0 0 0,-2 0 0 0 0,0 3 0 0 0,0-2 0 0 0,-1 3 0 0 0,0-2 0 0 0,0 0 0 0 0,1-3 0 0 0,-1 1 0 0 0,1 0 0 0 0,-1-1 0 0 0,-2 2 0 0 0,-1-1 0 0 0,-3 3 0 0 0,-3 1 0 0 0,0 1 0 0 0,-1 0 0 0 0,-2 2 0 0 0,-1 1 0 0 0,-4 2 0 0 0,-2 1 0 0 0,-1 0 0 0 0,-1 1 0 0 0,-2 4 0 0 0,-1 5 0 0 0,-1 6 0 0 0,2-1 0 0 0,-1 2 0 0 0,-3-2 0 0 0,1-3 0 0 0,-1 0 0 0 0,-2 5 0 0 0,-2 4 0 0 0,2-1 0 0 0,-1-5 0 0 0,4-4 0 0 0,-1-4 0 0 0,2-3 0 0 0,3-2 0 0 0,-1-2 0 0 0,1 0 0 0 0,1-1 0 0 0,2 1 0 0 0,2 0 0 0 0,-3-3 0 0 0,0 0 0 0 0,1 0 0 0 0,0-3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8T16:03:21.790"/>
    </inkml:context>
    <inkml:brush xml:id="br0">
      <inkml:brushProperty name="width" value="0.025" units="cm"/>
      <inkml:brushProperty name="height" value="0.025" units="cm"/>
      <inkml:brushProperty name="color" value="#FFFFFF"/>
    </inkml:brush>
  </inkml:definitions>
  <inkml:trace contextRef="#ctx0" brushRef="#br0">1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8T17:03:44.583"/>
    </inkml:context>
    <inkml:brush xml:id="br0">
      <inkml:brushProperty name="width" value="0.025" units="cm"/>
      <inkml:brushProperty name="height" value="0.025" units="cm"/>
    </inkml:brush>
  </inkml:definitions>
  <inkml:trace contextRef="#ctx0" brushRef="#br0">0 3836 24575,'6'0'0,"1"0"0,1 0 0,0 0 0,-4-1 0,-2-1 0,-1-1 0,-1 0 0,0 1 0,1-3 0,1 2 0,1-1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DDDE53-CB27-D74E-88D7-CE38EF4168A7}" type="datetimeFigureOut">
              <a:rPr lang="en-US" smtClean="0"/>
              <a:t>4/14/2023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121979-8119-4F4A-9ECC-B237050D93DF}" type="slidenum">
              <a:rPr lang="en-US" smtClean="0"/>
              <a:t>‹#›</a:t>
            </a:fld>
            <a:endParaRPr lang="en-US"/>
          </a:p>
        </p:txBody>
      </p:sp>
    </p:spTree>
    <p:extLst>
      <p:ext uri="{BB962C8B-B14F-4D97-AF65-F5344CB8AC3E}">
        <p14:creationId xmlns:p14="http://schemas.microsoft.com/office/powerpoint/2010/main" val="1157243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121979-8119-4F4A-9ECC-B237050D93DF}" type="slidenum">
              <a:rPr lang="en-US" smtClean="0"/>
              <a:t>2</a:t>
            </a:fld>
            <a:endParaRPr lang="en-US"/>
          </a:p>
        </p:txBody>
      </p:sp>
    </p:spTree>
    <p:extLst>
      <p:ext uri="{BB962C8B-B14F-4D97-AF65-F5344CB8AC3E}">
        <p14:creationId xmlns:p14="http://schemas.microsoft.com/office/powerpoint/2010/main" val="1189692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2 major eruption produced </a:t>
            </a:r>
            <a:r>
              <a:rPr lang="en-US"/>
              <a:t>a volume of 300-400 km^3.</a:t>
            </a:r>
          </a:p>
        </p:txBody>
      </p:sp>
      <p:sp>
        <p:nvSpPr>
          <p:cNvPr id="4" name="Slide Number Placeholder 3"/>
          <p:cNvSpPr>
            <a:spLocks noGrp="1"/>
          </p:cNvSpPr>
          <p:nvPr>
            <p:ph type="sldNum" sz="quarter" idx="5"/>
          </p:nvPr>
        </p:nvSpPr>
        <p:spPr/>
        <p:txBody>
          <a:bodyPr/>
          <a:lstStyle/>
          <a:p>
            <a:fld id="{76121979-8119-4F4A-9ECC-B237050D93DF}" type="slidenum">
              <a:rPr lang="en-US" smtClean="0"/>
              <a:t>3</a:t>
            </a:fld>
            <a:endParaRPr lang="en-US"/>
          </a:p>
        </p:txBody>
      </p:sp>
    </p:spTree>
    <p:extLst>
      <p:ext uri="{BB962C8B-B14F-4D97-AF65-F5344CB8AC3E}">
        <p14:creationId xmlns:p14="http://schemas.microsoft.com/office/powerpoint/2010/main" val="1917902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Isopach maps illustrate the deposit thickness and volume was estimated by integrating isopach contours based on area. Isopleth contour maps reveal the distribution of maximum pumice and lithic clast sizes deposited from El Cajete crater, from which the column height was estimated by using a relationship of the distance clasts are transported from the source to the height of the volcanic plume. Preliminary estimates of the lower unit, reveal a column height of about 26 km and volume of about 1.4 cubic km. </a:t>
            </a:r>
          </a:p>
          <a:p>
            <a:pPr marL="0" marR="0">
              <a:spcBef>
                <a:spcPts val="0"/>
              </a:spcBef>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CC9B4-E684-4993-839A-2877B6D4CA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175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121979-8119-4F4A-9ECC-B237050D93DF}" type="slidenum">
              <a:rPr lang="en-US" smtClean="0"/>
              <a:t>5</a:t>
            </a:fld>
            <a:endParaRPr lang="en-US"/>
          </a:p>
        </p:txBody>
      </p:sp>
    </p:spTree>
    <p:extLst>
      <p:ext uri="{BB962C8B-B14F-4D97-AF65-F5344CB8AC3E}">
        <p14:creationId xmlns:p14="http://schemas.microsoft.com/office/powerpoint/2010/main" val="1568208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121979-8119-4F4A-9ECC-B237050D93DF}" type="slidenum">
              <a:rPr lang="en-US" smtClean="0"/>
              <a:t>8</a:t>
            </a:fld>
            <a:endParaRPr lang="en-US"/>
          </a:p>
        </p:txBody>
      </p:sp>
    </p:spTree>
    <p:extLst>
      <p:ext uri="{BB962C8B-B14F-4D97-AF65-F5344CB8AC3E}">
        <p14:creationId xmlns:p14="http://schemas.microsoft.com/office/powerpoint/2010/main" val="2143989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2688D-5F00-8046-8A71-816CF72551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E36FAB-49D5-B743-8F81-25DD6648C6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4BE9AE-A300-204B-A081-AA281C65DA4F}"/>
              </a:ext>
            </a:extLst>
          </p:cNvPr>
          <p:cNvSpPr>
            <a:spLocks noGrp="1"/>
          </p:cNvSpPr>
          <p:nvPr>
            <p:ph type="dt" sz="half" idx="10"/>
          </p:nvPr>
        </p:nvSpPr>
        <p:spPr/>
        <p:txBody>
          <a:bodyPr/>
          <a:lstStyle/>
          <a:p>
            <a:fld id="{6EE0A8F9-F6C8-944E-A945-9637922254E2}" type="datetimeFigureOut">
              <a:rPr lang="en-US" smtClean="0"/>
              <a:t>4/14/2023</a:t>
            </a:fld>
            <a:endParaRPr lang="en-US"/>
          </a:p>
        </p:txBody>
      </p:sp>
      <p:sp>
        <p:nvSpPr>
          <p:cNvPr id="5" name="Footer Placeholder 4">
            <a:extLst>
              <a:ext uri="{FF2B5EF4-FFF2-40B4-BE49-F238E27FC236}">
                <a16:creationId xmlns:a16="http://schemas.microsoft.com/office/drawing/2014/main" id="{6FAF6C02-5D56-FE45-855D-08A78335DD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CF6E36-1C63-4049-BADC-2F1820FEB927}"/>
              </a:ext>
            </a:extLst>
          </p:cNvPr>
          <p:cNvSpPr>
            <a:spLocks noGrp="1"/>
          </p:cNvSpPr>
          <p:nvPr>
            <p:ph type="sldNum" sz="quarter" idx="12"/>
          </p:nvPr>
        </p:nvSpPr>
        <p:spPr/>
        <p:txBody>
          <a:bodyPr/>
          <a:lstStyle/>
          <a:p>
            <a:fld id="{6836601F-028C-984B-B785-48F2C62613C3}" type="slidenum">
              <a:rPr lang="en-US" smtClean="0"/>
              <a:t>‹#›</a:t>
            </a:fld>
            <a:endParaRPr lang="en-US"/>
          </a:p>
        </p:txBody>
      </p:sp>
    </p:spTree>
    <p:extLst>
      <p:ext uri="{BB962C8B-B14F-4D97-AF65-F5344CB8AC3E}">
        <p14:creationId xmlns:p14="http://schemas.microsoft.com/office/powerpoint/2010/main" val="2042921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D9197-FFCB-5841-8FE8-D3F72F0FE6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C82D70-1E12-014F-BDB5-74118EEDE9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C8A330-29AF-8745-84D7-FE4438567150}"/>
              </a:ext>
            </a:extLst>
          </p:cNvPr>
          <p:cNvSpPr>
            <a:spLocks noGrp="1"/>
          </p:cNvSpPr>
          <p:nvPr>
            <p:ph type="dt" sz="half" idx="10"/>
          </p:nvPr>
        </p:nvSpPr>
        <p:spPr/>
        <p:txBody>
          <a:bodyPr/>
          <a:lstStyle/>
          <a:p>
            <a:fld id="{6EE0A8F9-F6C8-944E-A945-9637922254E2}" type="datetimeFigureOut">
              <a:rPr lang="en-US" smtClean="0"/>
              <a:t>4/14/2023</a:t>
            </a:fld>
            <a:endParaRPr lang="en-US"/>
          </a:p>
        </p:txBody>
      </p:sp>
      <p:sp>
        <p:nvSpPr>
          <p:cNvPr id="5" name="Footer Placeholder 4">
            <a:extLst>
              <a:ext uri="{FF2B5EF4-FFF2-40B4-BE49-F238E27FC236}">
                <a16:creationId xmlns:a16="http://schemas.microsoft.com/office/drawing/2014/main" id="{D184038F-15DF-364B-88D6-80686BB634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E0EB56-B678-914B-A5E5-85397DE5621A}"/>
              </a:ext>
            </a:extLst>
          </p:cNvPr>
          <p:cNvSpPr>
            <a:spLocks noGrp="1"/>
          </p:cNvSpPr>
          <p:nvPr>
            <p:ph type="sldNum" sz="quarter" idx="12"/>
          </p:nvPr>
        </p:nvSpPr>
        <p:spPr/>
        <p:txBody>
          <a:bodyPr/>
          <a:lstStyle/>
          <a:p>
            <a:fld id="{6836601F-028C-984B-B785-48F2C62613C3}" type="slidenum">
              <a:rPr lang="en-US" smtClean="0"/>
              <a:t>‹#›</a:t>
            </a:fld>
            <a:endParaRPr lang="en-US"/>
          </a:p>
        </p:txBody>
      </p:sp>
    </p:spTree>
    <p:extLst>
      <p:ext uri="{BB962C8B-B14F-4D97-AF65-F5344CB8AC3E}">
        <p14:creationId xmlns:p14="http://schemas.microsoft.com/office/powerpoint/2010/main" val="2444719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B62B1E-85DA-6749-A05D-BFEC9DD2F04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6167BC-F709-F947-A0E1-14A0DCF35C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037CA2-0F58-1942-80B9-7C560E853422}"/>
              </a:ext>
            </a:extLst>
          </p:cNvPr>
          <p:cNvSpPr>
            <a:spLocks noGrp="1"/>
          </p:cNvSpPr>
          <p:nvPr>
            <p:ph type="dt" sz="half" idx="10"/>
          </p:nvPr>
        </p:nvSpPr>
        <p:spPr/>
        <p:txBody>
          <a:bodyPr/>
          <a:lstStyle/>
          <a:p>
            <a:fld id="{6EE0A8F9-F6C8-944E-A945-9637922254E2}" type="datetimeFigureOut">
              <a:rPr lang="en-US" smtClean="0"/>
              <a:t>4/14/2023</a:t>
            </a:fld>
            <a:endParaRPr lang="en-US"/>
          </a:p>
        </p:txBody>
      </p:sp>
      <p:sp>
        <p:nvSpPr>
          <p:cNvPr id="5" name="Footer Placeholder 4">
            <a:extLst>
              <a:ext uri="{FF2B5EF4-FFF2-40B4-BE49-F238E27FC236}">
                <a16:creationId xmlns:a16="http://schemas.microsoft.com/office/drawing/2014/main" id="{904010D5-15F3-464F-A916-E6C57A1DEF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E8A563-73B8-3F45-BB14-89FA275A0B18}"/>
              </a:ext>
            </a:extLst>
          </p:cNvPr>
          <p:cNvSpPr>
            <a:spLocks noGrp="1"/>
          </p:cNvSpPr>
          <p:nvPr>
            <p:ph type="sldNum" sz="quarter" idx="12"/>
          </p:nvPr>
        </p:nvSpPr>
        <p:spPr/>
        <p:txBody>
          <a:bodyPr/>
          <a:lstStyle/>
          <a:p>
            <a:fld id="{6836601F-028C-984B-B785-48F2C62613C3}" type="slidenum">
              <a:rPr lang="en-US" smtClean="0"/>
              <a:t>‹#›</a:t>
            </a:fld>
            <a:endParaRPr lang="en-US"/>
          </a:p>
        </p:txBody>
      </p:sp>
    </p:spTree>
    <p:extLst>
      <p:ext uri="{BB962C8B-B14F-4D97-AF65-F5344CB8AC3E}">
        <p14:creationId xmlns:p14="http://schemas.microsoft.com/office/powerpoint/2010/main" val="197547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BCDA7-8654-1342-ADE3-F0F7586B06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FD62DB-75D7-2845-9AC0-14572FBE01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F6BF2C-A918-7D4C-B9E2-AE3DBEBECA3E}"/>
              </a:ext>
            </a:extLst>
          </p:cNvPr>
          <p:cNvSpPr>
            <a:spLocks noGrp="1"/>
          </p:cNvSpPr>
          <p:nvPr>
            <p:ph type="dt" sz="half" idx="10"/>
          </p:nvPr>
        </p:nvSpPr>
        <p:spPr/>
        <p:txBody>
          <a:bodyPr/>
          <a:lstStyle/>
          <a:p>
            <a:fld id="{6EE0A8F9-F6C8-944E-A945-9637922254E2}" type="datetimeFigureOut">
              <a:rPr lang="en-US" smtClean="0"/>
              <a:t>4/14/2023</a:t>
            </a:fld>
            <a:endParaRPr lang="en-US"/>
          </a:p>
        </p:txBody>
      </p:sp>
      <p:sp>
        <p:nvSpPr>
          <p:cNvPr id="5" name="Footer Placeholder 4">
            <a:extLst>
              <a:ext uri="{FF2B5EF4-FFF2-40B4-BE49-F238E27FC236}">
                <a16:creationId xmlns:a16="http://schemas.microsoft.com/office/drawing/2014/main" id="{2EA4F819-BE32-BF4F-8DBF-38ED0E50CA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E050AA-A454-8E4A-88C0-657EF2F5A529}"/>
              </a:ext>
            </a:extLst>
          </p:cNvPr>
          <p:cNvSpPr>
            <a:spLocks noGrp="1"/>
          </p:cNvSpPr>
          <p:nvPr>
            <p:ph type="sldNum" sz="quarter" idx="12"/>
          </p:nvPr>
        </p:nvSpPr>
        <p:spPr/>
        <p:txBody>
          <a:bodyPr/>
          <a:lstStyle/>
          <a:p>
            <a:fld id="{6836601F-028C-984B-B785-48F2C62613C3}" type="slidenum">
              <a:rPr lang="en-US" smtClean="0"/>
              <a:t>‹#›</a:t>
            </a:fld>
            <a:endParaRPr lang="en-US"/>
          </a:p>
        </p:txBody>
      </p:sp>
    </p:spTree>
    <p:extLst>
      <p:ext uri="{BB962C8B-B14F-4D97-AF65-F5344CB8AC3E}">
        <p14:creationId xmlns:p14="http://schemas.microsoft.com/office/powerpoint/2010/main" val="2917757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70C0C-0203-CC4A-BF89-7ACD0964B7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02167C-066B-5F45-BF58-A1CE1ED86B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398FDC-3D6A-994C-8151-E7DD8A8A49C5}"/>
              </a:ext>
            </a:extLst>
          </p:cNvPr>
          <p:cNvSpPr>
            <a:spLocks noGrp="1"/>
          </p:cNvSpPr>
          <p:nvPr>
            <p:ph type="dt" sz="half" idx="10"/>
          </p:nvPr>
        </p:nvSpPr>
        <p:spPr/>
        <p:txBody>
          <a:bodyPr/>
          <a:lstStyle/>
          <a:p>
            <a:fld id="{6EE0A8F9-F6C8-944E-A945-9637922254E2}" type="datetimeFigureOut">
              <a:rPr lang="en-US" smtClean="0"/>
              <a:t>4/14/2023</a:t>
            </a:fld>
            <a:endParaRPr lang="en-US"/>
          </a:p>
        </p:txBody>
      </p:sp>
      <p:sp>
        <p:nvSpPr>
          <p:cNvPr id="5" name="Footer Placeholder 4">
            <a:extLst>
              <a:ext uri="{FF2B5EF4-FFF2-40B4-BE49-F238E27FC236}">
                <a16:creationId xmlns:a16="http://schemas.microsoft.com/office/drawing/2014/main" id="{59A5E3F7-A582-8644-BAEB-1E4063096F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F82AAD-9A60-C04E-935B-306D6D158CE2}"/>
              </a:ext>
            </a:extLst>
          </p:cNvPr>
          <p:cNvSpPr>
            <a:spLocks noGrp="1"/>
          </p:cNvSpPr>
          <p:nvPr>
            <p:ph type="sldNum" sz="quarter" idx="12"/>
          </p:nvPr>
        </p:nvSpPr>
        <p:spPr/>
        <p:txBody>
          <a:bodyPr/>
          <a:lstStyle/>
          <a:p>
            <a:fld id="{6836601F-028C-984B-B785-48F2C62613C3}" type="slidenum">
              <a:rPr lang="en-US" smtClean="0"/>
              <a:t>‹#›</a:t>
            </a:fld>
            <a:endParaRPr lang="en-US"/>
          </a:p>
        </p:txBody>
      </p:sp>
    </p:spTree>
    <p:extLst>
      <p:ext uri="{BB962C8B-B14F-4D97-AF65-F5344CB8AC3E}">
        <p14:creationId xmlns:p14="http://schemas.microsoft.com/office/powerpoint/2010/main" val="73388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CABD4-2B4C-EA45-A761-83CF8126C0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80FC20-D887-D949-8BCF-FC499CA9EF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7D40A0-EC04-0548-AE2A-D0CFDACB12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19877D-EF85-7B4B-8693-ABA82C591656}"/>
              </a:ext>
            </a:extLst>
          </p:cNvPr>
          <p:cNvSpPr>
            <a:spLocks noGrp="1"/>
          </p:cNvSpPr>
          <p:nvPr>
            <p:ph type="dt" sz="half" idx="10"/>
          </p:nvPr>
        </p:nvSpPr>
        <p:spPr/>
        <p:txBody>
          <a:bodyPr/>
          <a:lstStyle/>
          <a:p>
            <a:fld id="{6EE0A8F9-F6C8-944E-A945-9637922254E2}" type="datetimeFigureOut">
              <a:rPr lang="en-US" smtClean="0"/>
              <a:t>4/14/2023</a:t>
            </a:fld>
            <a:endParaRPr lang="en-US"/>
          </a:p>
        </p:txBody>
      </p:sp>
      <p:sp>
        <p:nvSpPr>
          <p:cNvPr id="6" name="Footer Placeholder 5">
            <a:extLst>
              <a:ext uri="{FF2B5EF4-FFF2-40B4-BE49-F238E27FC236}">
                <a16:creationId xmlns:a16="http://schemas.microsoft.com/office/drawing/2014/main" id="{C5132EBD-8FFA-264A-B060-D7801572CA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8749EF-0CE7-F54C-8405-472D1B6D88BB}"/>
              </a:ext>
            </a:extLst>
          </p:cNvPr>
          <p:cNvSpPr>
            <a:spLocks noGrp="1"/>
          </p:cNvSpPr>
          <p:nvPr>
            <p:ph type="sldNum" sz="quarter" idx="12"/>
          </p:nvPr>
        </p:nvSpPr>
        <p:spPr/>
        <p:txBody>
          <a:bodyPr/>
          <a:lstStyle/>
          <a:p>
            <a:fld id="{6836601F-028C-984B-B785-48F2C62613C3}" type="slidenum">
              <a:rPr lang="en-US" smtClean="0"/>
              <a:t>‹#›</a:t>
            </a:fld>
            <a:endParaRPr lang="en-US"/>
          </a:p>
        </p:txBody>
      </p:sp>
    </p:spTree>
    <p:extLst>
      <p:ext uri="{BB962C8B-B14F-4D97-AF65-F5344CB8AC3E}">
        <p14:creationId xmlns:p14="http://schemas.microsoft.com/office/powerpoint/2010/main" val="980106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91763-3634-3D43-B524-48B5E639F7C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F7B12E-9B79-2B45-A992-6315055CEF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AFDF59-1875-8746-9AFD-B99EE08B650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9B83CE-4335-2348-891C-25AD97A1F1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2F925F-2FDF-6545-9913-08718B0573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0FC6CE-11A1-BA44-B479-6E8520DE9B72}"/>
              </a:ext>
            </a:extLst>
          </p:cNvPr>
          <p:cNvSpPr>
            <a:spLocks noGrp="1"/>
          </p:cNvSpPr>
          <p:nvPr>
            <p:ph type="dt" sz="half" idx="10"/>
          </p:nvPr>
        </p:nvSpPr>
        <p:spPr/>
        <p:txBody>
          <a:bodyPr/>
          <a:lstStyle/>
          <a:p>
            <a:fld id="{6EE0A8F9-F6C8-944E-A945-9637922254E2}" type="datetimeFigureOut">
              <a:rPr lang="en-US" smtClean="0"/>
              <a:t>4/14/2023</a:t>
            </a:fld>
            <a:endParaRPr lang="en-US"/>
          </a:p>
        </p:txBody>
      </p:sp>
      <p:sp>
        <p:nvSpPr>
          <p:cNvPr id="8" name="Footer Placeholder 7">
            <a:extLst>
              <a:ext uri="{FF2B5EF4-FFF2-40B4-BE49-F238E27FC236}">
                <a16:creationId xmlns:a16="http://schemas.microsoft.com/office/drawing/2014/main" id="{6A18876F-BAFA-864F-8414-9A00A6601F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5D90AA-0F90-E44F-AB90-9F427A65DE69}"/>
              </a:ext>
            </a:extLst>
          </p:cNvPr>
          <p:cNvSpPr>
            <a:spLocks noGrp="1"/>
          </p:cNvSpPr>
          <p:nvPr>
            <p:ph type="sldNum" sz="quarter" idx="12"/>
          </p:nvPr>
        </p:nvSpPr>
        <p:spPr/>
        <p:txBody>
          <a:bodyPr/>
          <a:lstStyle/>
          <a:p>
            <a:fld id="{6836601F-028C-984B-B785-48F2C62613C3}" type="slidenum">
              <a:rPr lang="en-US" smtClean="0"/>
              <a:t>‹#›</a:t>
            </a:fld>
            <a:endParaRPr lang="en-US"/>
          </a:p>
        </p:txBody>
      </p:sp>
    </p:spTree>
    <p:extLst>
      <p:ext uri="{BB962C8B-B14F-4D97-AF65-F5344CB8AC3E}">
        <p14:creationId xmlns:p14="http://schemas.microsoft.com/office/powerpoint/2010/main" val="66442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4FC61-9139-8C46-9618-C1D04C13EB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9AF0A-E22E-2748-84FC-A3CE61C8A662}"/>
              </a:ext>
            </a:extLst>
          </p:cNvPr>
          <p:cNvSpPr>
            <a:spLocks noGrp="1"/>
          </p:cNvSpPr>
          <p:nvPr>
            <p:ph type="dt" sz="half" idx="10"/>
          </p:nvPr>
        </p:nvSpPr>
        <p:spPr/>
        <p:txBody>
          <a:bodyPr/>
          <a:lstStyle/>
          <a:p>
            <a:fld id="{6EE0A8F9-F6C8-944E-A945-9637922254E2}" type="datetimeFigureOut">
              <a:rPr lang="en-US" smtClean="0"/>
              <a:t>4/14/2023</a:t>
            </a:fld>
            <a:endParaRPr lang="en-US"/>
          </a:p>
        </p:txBody>
      </p:sp>
      <p:sp>
        <p:nvSpPr>
          <p:cNvPr id="4" name="Footer Placeholder 3">
            <a:extLst>
              <a:ext uri="{FF2B5EF4-FFF2-40B4-BE49-F238E27FC236}">
                <a16:creationId xmlns:a16="http://schemas.microsoft.com/office/drawing/2014/main" id="{F788C9B6-E8A9-EF41-A66C-126B5EA17E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667C4D-379E-2647-A45E-83D6E695EDB5}"/>
              </a:ext>
            </a:extLst>
          </p:cNvPr>
          <p:cNvSpPr>
            <a:spLocks noGrp="1"/>
          </p:cNvSpPr>
          <p:nvPr>
            <p:ph type="sldNum" sz="quarter" idx="12"/>
          </p:nvPr>
        </p:nvSpPr>
        <p:spPr/>
        <p:txBody>
          <a:bodyPr/>
          <a:lstStyle/>
          <a:p>
            <a:fld id="{6836601F-028C-984B-B785-48F2C62613C3}" type="slidenum">
              <a:rPr lang="en-US" smtClean="0"/>
              <a:t>‹#›</a:t>
            </a:fld>
            <a:endParaRPr lang="en-US"/>
          </a:p>
        </p:txBody>
      </p:sp>
    </p:spTree>
    <p:extLst>
      <p:ext uri="{BB962C8B-B14F-4D97-AF65-F5344CB8AC3E}">
        <p14:creationId xmlns:p14="http://schemas.microsoft.com/office/powerpoint/2010/main" val="244967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C0EE8D-3067-C747-8FC2-C1C602A04233}"/>
              </a:ext>
            </a:extLst>
          </p:cNvPr>
          <p:cNvSpPr>
            <a:spLocks noGrp="1"/>
          </p:cNvSpPr>
          <p:nvPr>
            <p:ph type="dt" sz="half" idx="10"/>
          </p:nvPr>
        </p:nvSpPr>
        <p:spPr/>
        <p:txBody>
          <a:bodyPr/>
          <a:lstStyle/>
          <a:p>
            <a:fld id="{6EE0A8F9-F6C8-944E-A945-9637922254E2}" type="datetimeFigureOut">
              <a:rPr lang="en-US" smtClean="0"/>
              <a:t>4/14/2023</a:t>
            </a:fld>
            <a:endParaRPr lang="en-US"/>
          </a:p>
        </p:txBody>
      </p:sp>
      <p:sp>
        <p:nvSpPr>
          <p:cNvPr id="3" name="Footer Placeholder 2">
            <a:extLst>
              <a:ext uri="{FF2B5EF4-FFF2-40B4-BE49-F238E27FC236}">
                <a16:creationId xmlns:a16="http://schemas.microsoft.com/office/drawing/2014/main" id="{581713AD-F4CE-4143-B936-CEFD0B9716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CBD2E7-664B-4D4E-8EE9-20B083E52CE7}"/>
              </a:ext>
            </a:extLst>
          </p:cNvPr>
          <p:cNvSpPr>
            <a:spLocks noGrp="1"/>
          </p:cNvSpPr>
          <p:nvPr>
            <p:ph type="sldNum" sz="quarter" idx="12"/>
          </p:nvPr>
        </p:nvSpPr>
        <p:spPr/>
        <p:txBody>
          <a:bodyPr/>
          <a:lstStyle/>
          <a:p>
            <a:fld id="{6836601F-028C-984B-B785-48F2C62613C3}" type="slidenum">
              <a:rPr lang="en-US" smtClean="0"/>
              <a:t>‹#›</a:t>
            </a:fld>
            <a:endParaRPr lang="en-US"/>
          </a:p>
        </p:txBody>
      </p:sp>
    </p:spTree>
    <p:extLst>
      <p:ext uri="{BB962C8B-B14F-4D97-AF65-F5344CB8AC3E}">
        <p14:creationId xmlns:p14="http://schemas.microsoft.com/office/powerpoint/2010/main" val="89393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9DC33-0E20-304F-A676-FC60FF4C03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E05A1E-59BA-2E43-864B-7D03E431C2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CEDCED-CF19-2B40-8CF9-B1B41D872C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7F1CC5-A4EF-DF48-84C2-4D4A3B7D29C7}"/>
              </a:ext>
            </a:extLst>
          </p:cNvPr>
          <p:cNvSpPr>
            <a:spLocks noGrp="1"/>
          </p:cNvSpPr>
          <p:nvPr>
            <p:ph type="dt" sz="half" idx="10"/>
          </p:nvPr>
        </p:nvSpPr>
        <p:spPr/>
        <p:txBody>
          <a:bodyPr/>
          <a:lstStyle/>
          <a:p>
            <a:fld id="{6EE0A8F9-F6C8-944E-A945-9637922254E2}" type="datetimeFigureOut">
              <a:rPr lang="en-US" smtClean="0"/>
              <a:t>4/14/2023</a:t>
            </a:fld>
            <a:endParaRPr lang="en-US"/>
          </a:p>
        </p:txBody>
      </p:sp>
      <p:sp>
        <p:nvSpPr>
          <p:cNvPr id="6" name="Footer Placeholder 5">
            <a:extLst>
              <a:ext uri="{FF2B5EF4-FFF2-40B4-BE49-F238E27FC236}">
                <a16:creationId xmlns:a16="http://schemas.microsoft.com/office/drawing/2014/main" id="{FEF10CC2-3551-074F-AA22-574E0D970F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9EA138-57BF-194E-B5DD-BB9BA309F504}"/>
              </a:ext>
            </a:extLst>
          </p:cNvPr>
          <p:cNvSpPr>
            <a:spLocks noGrp="1"/>
          </p:cNvSpPr>
          <p:nvPr>
            <p:ph type="sldNum" sz="quarter" idx="12"/>
          </p:nvPr>
        </p:nvSpPr>
        <p:spPr/>
        <p:txBody>
          <a:bodyPr/>
          <a:lstStyle/>
          <a:p>
            <a:fld id="{6836601F-028C-984B-B785-48F2C62613C3}" type="slidenum">
              <a:rPr lang="en-US" smtClean="0"/>
              <a:t>‹#›</a:t>
            </a:fld>
            <a:endParaRPr lang="en-US"/>
          </a:p>
        </p:txBody>
      </p:sp>
    </p:spTree>
    <p:extLst>
      <p:ext uri="{BB962C8B-B14F-4D97-AF65-F5344CB8AC3E}">
        <p14:creationId xmlns:p14="http://schemas.microsoft.com/office/powerpoint/2010/main" val="2847404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74F1C-DAC2-B64C-91FA-886580E1F1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D41B0A-D2B1-CE4C-B4DF-0239B14E24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C903BFB-2901-1F43-A75C-FD3716A701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8EA01D-74D0-4043-875F-EBA72B5B93F2}"/>
              </a:ext>
            </a:extLst>
          </p:cNvPr>
          <p:cNvSpPr>
            <a:spLocks noGrp="1"/>
          </p:cNvSpPr>
          <p:nvPr>
            <p:ph type="dt" sz="half" idx="10"/>
          </p:nvPr>
        </p:nvSpPr>
        <p:spPr/>
        <p:txBody>
          <a:bodyPr/>
          <a:lstStyle/>
          <a:p>
            <a:fld id="{6EE0A8F9-F6C8-944E-A945-9637922254E2}" type="datetimeFigureOut">
              <a:rPr lang="en-US" smtClean="0"/>
              <a:t>4/14/2023</a:t>
            </a:fld>
            <a:endParaRPr lang="en-US"/>
          </a:p>
        </p:txBody>
      </p:sp>
      <p:sp>
        <p:nvSpPr>
          <p:cNvPr id="6" name="Footer Placeholder 5">
            <a:extLst>
              <a:ext uri="{FF2B5EF4-FFF2-40B4-BE49-F238E27FC236}">
                <a16:creationId xmlns:a16="http://schemas.microsoft.com/office/drawing/2014/main" id="{264D3E44-23F0-EE42-9724-9BD5C26C09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C25AD7-0BE1-BE49-88C0-F8C66BECFCC7}"/>
              </a:ext>
            </a:extLst>
          </p:cNvPr>
          <p:cNvSpPr>
            <a:spLocks noGrp="1"/>
          </p:cNvSpPr>
          <p:nvPr>
            <p:ph type="sldNum" sz="quarter" idx="12"/>
          </p:nvPr>
        </p:nvSpPr>
        <p:spPr/>
        <p:txBody>
          <a:bodyPr/>
          <a:lstStyle/>
          <a:p>
            <a:fld id="{6836601F-028C-984B-B785-48F2C62613C3}" type="slidenum">
              <a:rPr lang="en-US" smtClean="0"/>
              <a:t>‹#›</a:t>
            </a:fld>
            <a:endParaRPr lang="en-US"/>
          </a:p>
        </p:txBody>
      </p:sp>
    </p:spTree>
    <p:extLst>
      <p:ext uri="{BB962C8B-B14F-4D97-AF65-F5344CB8AC3E}">
        <p14:creationId xmlns:p14="http://schemas.microsoft.com/office/powerpoint/2010/main" val="894649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B64104-970A-494E-B0C8-A180E63A38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D1FFEE-8B93-CB4D-A0AC-8DFD481E2D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53137B-335B-CB4A-AC5D-DA596B2A42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E0A8F9-F6C8-944E-A945-9637922254E2}" type="datetimeFigureOut">
              <a:rPr lang="en-US" smtClean="0"/>
              <a:t>4/14/2023</a:t>
            </a:fld>
            <a:endParaRPr lang="en-US"/>
          </a:p>
        </p:txBody>
      </p:sp>
      <p:sp>
        <p:nvSpPr>
          <p:cNvPr id="5" name="Footer Placeholder 4">
            <a:extLst>
              <a:ext uri="{FF2B5EF4-FFF2-40B4-BE49-F238E27FC236}">
                <a16:creationId xmlns:a16="http://schemas.microsoft.com/office/drawing/2014/main" id="{049EEE3E-FD57-764C-B1FE-A585BD2B04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23415BB-1A11-9848-ABFF-F73F53F42E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36601F-028C-984B-B785-48F2C62613C3}" type="slidenum">
              <a:rPr lang="en-US" smtClean="0"/>
              <a:t>‹#›</a:t>
            </a:fld>
            <a:endParaRPr lang="en-US"/>
          </a:p>
        </p:txBody>
      </p:sp>
    </p:spTree>
    <p:extLst>
      <p:ext uri="{BB962C8B-B14F-4D97-AF65-F5344CB8AC3E}">
        <p14:creationId xmlns:p14="http://schemas.microsoft.com/office/powerpoint/2010/main" val="198993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customXml" Target="../ink/ink1.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tif"/></Relationships>
</file>

<file path=ppt/slides/_rels/slide9.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14.jpeg"/><Relationship Id="rId20"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customXml" Target="../ink/ink3.xml"/><Relationship Id="rId4" Type="http://schemas.openxmlformats.org/officeDocument/2006/relationships/image" Target="../media/image19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muddy area with trees in the background&#10;&#10;Description automatically generated with low confidence">
            <a:extLst>
              <a:ext uri="{FF2B5EF4-FFF2-40B4-BE49-F238E27FC236}">
                <a16:creationId xmlns:a16="http://schemas.microsoft.com/office/drawing/2014/main" id="{1CA30693-696B-3347-B2E7-D843FDFB46DC}"/>
              </a:ext>
            </a:extLst>
          </p:cNvPr>
          <p:cNvPicPr>
            <a:picLocks noChangeAspect="1"/>
          </p:cNvPicPr>
          <p:nvPr/>
        </p:nvPicPr>
        <p:blipFill rotWithShape="1">
          <a:blip r:embed="rId2"/>
          <a:srcRect b="15730"/>
          <a:stretch/>
        </p:blipFill>
        <p:spPr>
          <a:xfrm>
            <a:off x="-3047" y="10"/>
            <a:ext cx="12191999" cy="6857990"/>
          </a:xfrm>
          <a:prstGeom prst="rect">
            <a:avLst/>
          </a:prstGeom>
        </p:spPr>
      </p:pic>
      <p:sp>
        <p:nvSpPr>
          <p:cNvPr id="41" name="Rectangle 4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6759D0-F387-F64D-A518-E4AEDF1765E8}"/>
              </a:ext>
            </a:extLst>
          </p:cNvPr>
          <p:cNvSpPr>
            <a:spLocks noGrp="1"/>
          </p:cNvSpPr>
          <p:nvPr>
            <p:ph type="ctrTitle"/>
          </p:nvPr>
        </p:nvSpPr>
        <p:spPr>
          <a:xfrm>
            <a:off x="-46679" y="455160"/>
            <a:ext cx="12279261" cy="3574778"/>
          </a:xfrm>
          <a:effectLst>
            <a:outerShdw blurRad="50800" dist="38100" dir="2700000" algn="tl" rotWithShape="0">
              <a:prstClr val="black">
                <a:alpha val="40000"/>
              </a:prstClr>
            </a:outerShdw>
          </a:effectLst>
        </p:spPr>
        <p:txBody>
          <a:bodyPr>
            <a:normAutofit/>
          </a:bodyPr>
          <a:lstStyle/>
          <a:p>
            <a:r>
              <a:rPr lang="en-US" sz="5200" dirty="0">
                <a:solidFill>
                  <a:srgbClr val="FFFFFF"/>
                </a:solidFill>
                <a:latin typeface="Arial" panose="020B0604020202020204" pitchFamily="34" charset="0"/>
                <a:cs typeface="Arial" panose="020B0604020202020204" pitchFamily="34" charset="0"/>
              </a:rPr>
              <a:t>Textural Analysis of Airfall Deposits From the Most Recent Explosive Eruption at the Valles Caldera, NM</a:t>
            </a:r>
          </a:p>
        </p:txBody>
      </p:sp>
      <p:sp>
        <p:nvSpPr>
          <p:cNvPr id="3" name="Subtitle 2">
            <a:extLst>
              <a:ext uri="{FF2B5EF4-FFF2-40B4-BE49-F238E27FC236}">
                <a16:creationId xmlns:a16="http://schemas.microsoft.com/office/drawing/2014/main" id="{28737DF1-1C57-5243-9A96-CF8B4794543D}"/>
              </a:ext>
            </a:extLst>
          </p:cNvPr>
          <p:cNvSpPr>
            <a:spLocks noGrp="1"/>
          </p:cNvSpPr>
          <p:nvPr>
            <p:ph type="subTitle" idx="1"/>
          </p:nvPr>
        </p:nvSpPr>
        <p:spPr>
          <a:xfrm>
            <a:off x="1328288" y="4822123"/>
            <a:ext cx="9088978" cy="2035877"/>
          </a:xfrm>
          <a:effectLst>
            <a:outerShdw blurRad="50800" dist="38100" dir="2700000" algn="tl" rotWithShape="0">
              <a:prstClr val="black">
                <a:alpha val="40000"/>
              </a:prstClr>
            </a:outerShdw>
          </a:effectLst>
        </p:spPr>
        <p:txBody>
          <a:bodyPr>
            <a:noAutofit/>
          </a:bodyPr>
          <a:lstStyle/>
          <a:p>
            <a:r>
              <a:rPr lang="en-US" dirty="0">
                <a:solidFill>
                  <a:srgbClr val="FFFFFF"/>
                </a:solidFill>
                <a:latin typeface="Arial" panose="020B0604020202020204" pitchFamily="34" charset="0"/>
                <a:cs typeface="Arial" panose="020B0604020202020204" pitchFamily="34" charset="0"/>
              </a:rPr>
              <a:t>Yamini Patel</a:t>
            </a:r>
          </a:p>
          <a:p>
            <a:r>
              <a:rPr lang="en-US" dirty="0">
                <a:solidFill>
                  <a:srgbClr val="FFFFFF"/>
                </a:solidFill>
                <a:latin typeface="Arial" panose="020B0604020202020204" pitchFamily="34" charset="0"/>
                <a:cs typeface="Arial" panose="020B0604020202020204" pitchFamily="34" charset="0"/>
              </a:rPr>
              <a:t>Mentors: Amanda Clarke, Jacqueline Giblin</a:t>
            </a:r>
          </a:p>
          <a:p>
            <a:r>
              <a:rPr lang="en-US" dirty="0">
                <a:solidFill>
                  <a:srgbClr val="FFFFFF"/>
                </a:solidFill>
                <a:latin typeface="Arial" panose="020B0604020202020204" pitchFamily="34" charset="0"/>
                <a:cs typeface="Arial" panose="020B0604020202020204" pitchFamily="34" charset="0"/>
              </a:rPr>
              <a:t>Arizona Space Grant Symposium</a:t>
            </a:r>
          </a:p>
          <a:p>
            <a:r>
              <a:rPr lang="en-US" dirty="0">
                <a:solidFill>
                  <a:srgbClr val="FFFFFF"/>
                </a:solidFill>
                <a:latin typeface="Arial" panose="020B0604020202020204" pitchFamily="34" charset="0"/>
                <a:cs typeface="Arial" panose="020B0604020202020204" pitchFamily="34" charset="0"/>
              </a:rPr>
              <a:t>April 22, 2023</a:t>
            </a:r>
          </a:p>
        </p:txBody>
      </p:sp>
      <p:pic>
        <p:nvPicPr>
          <p:cNvPr id="6" name="Picture 5">
            <a:extLst>
              <a:ext uri="{FF2B5EF4-FFF2-40B4-BE49-F238E27FC236}">
                <a16:creationId xmlns:a16="http://schemas.microsoft.com/office/drawing/2014/main" id="{F0652C57-2A0A-044D-A7F9-6C66C1F1346C}"/>
              </a:ext>
            </a:extLst>
          </p:cNvPr>
          <p:cNvPicPr>
            <a:picLocks noChangeAspect="1"/>
          </p:cNvPicPr>
          <p:nvPr/>
        </p:nvPicPr>
        <p:blipFill rotWithShape="1">
          <a:blip r:embed="rId3"/>
          <a:srcRect l="1" t="12530" r="802"/>
          <a:stretch/>
        </p:blipFill>
        <p:spPr>
          <a:xfrm>
            <a:off x="864420" y="6027493"/>
            <a:ext cx="1192787" cy="768526"/>
          </a:xfrm>
          <a:prstGeom prst="rect">
            <a:avLst/>
          </a:prstGeom>
        </p:spPr>
      </p:pic>
      <p:pic>
        <p:nvPicPr>
          <p:cNvPr id="11" name="Picture 10" descr="Text&#10;&#10;Description automatically generated">
            <a:extLst>
              <a:ext uri="{FF2B5EF4-FFF2-40B4-BE49-F238E27FC236}">
                <a16:creationId xmlns:a16="http://schemas.microsoft.com/office/drawing/2014/main" id="{5F21223D-0005-E643-A9A5-07635AAD9128}"/>
              </a:ext>
            </a:extLst>
          </p:cNvPr>
          <p:cNvPicPr>
            <a:picLocks noChangeAspect="1"/>
          </p:cNvPicPr>
          <p:nvPr/>
        </p:nvPicPr>
        <p:blipFill>
          <a:blip r:embed="rId4"/>
          <a:stretch>
            <a:fillRect/>
          </a:stretch>
        </p:blipFill>
        <p:spPr>
          <a:xfrm>
            <a:off x="59593" y="6161933"/>
            <a:ext cx="658037" cy="560309"/>
          </a:xfrm>
          <a:prstGeom prst="rect">
            <a:avLst/>
          </a:prstGeom>
        </p:spPr>
      </p:pic>
    </p:spTree>
    <p:extLst>
      <p:ext uri="{BB962C8B-B14F-4D97-AF65-F5344CB8AC3E}">
        <p14:creationId xmlns:p14="http://schemas.microsoft.com/office/powerpoint/2010/main" val="2301904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6" name="Picture 5" descr="A picture containing outdoor, ground, rock, nature&#10;&#10;Description automatically generated">
            <a:extLst>
              <a:ext uri="{FF2B5EF4-FFF2-40B4-BE49-F238E27FC236}">
                <a16:creationId xmlns:a16="http://schemas.microsoft.com/office/drawing/2014/main" id="{4119CF4F-6B9A-8A44-8F98-E107E0B51FCC}"/>
              </a:ext>
            </a:extLst>
          </p:cNvPr>
          <p:cNvPicPr>
            <a:picLocks noChangeAspect="1"/>
          </p:cNvPicPr>
          <p:nvPr/>
        </p:nvPicPr>
        <p:blipFill rotWithShape="1">
          <a:blip r:embed="rId2">
            <a:alphaModFix amt="60000"/>
          </a:blip>
          <a:srcRect t="4896" b="10834"/>
          <a:stretch/>
        </p:blipFill>
        <p:spPr>
          <a:xfrm>
            <a:off x="20" y="10"/>
            <a:ext cx="12191980" cy="6857990"/>
          </a:xfrm>
          <a:prstGeom prst="rect">
            <a:avLst/>
          </a:prstGeom>
        </p:spPr>
      </p:pic>
      <p:sp>
        <p:nvSpPr>
          <p:cNvPr id="2" name="Title 1">
            <a:extLst>
              <a:ext uri="{FF2B5EF4-FFF2-40B4-BE49-F238E27FC236}">
                <a16:creationId xmlns:a16="http://schemas.microsoft.com/office/drawing/2014/main" id="{745365C8-588B-2343-AF6C-E43E52D09A6E}"/>
              </a:ext>
            </a:extLst>
          </p:cNvPr>
          <p:cNvSpPr>
            <a:spLocks noGrp="1"/>
          </p:cNvSpPr>
          <p:nvPr>
            <p:ph type="title"/>
          </p:nvPr>
        </p:nvSpPr>
        <p:spPr>
          <a:xfrm>
            <a:off x="1198241" y="88298"/>
            <a:ext cx="9774560" cy="1525349"/>
          </a:xfrm>
        </p:spPr>
        <p:txBody>
          <a:bodyPr>
            <a:normAutofit/>
          </a:bodyPr>
          <a:lstStyle/>
          <a:p>
            <a:r>
              <a:rPr lang="en-US" sz="4800" dirty="0">
                <a:solidFill>
                  <a:srgbClr val="FFFFFF"/>
                </a:solidFill>
                <a:latin typeface="Arial" panose="020B0604020202020204" pitchFamily="34" charset="0"/>
                <a:cs typeface="Arial" panose="020B0604020202020204" pitchFamily="34" charset="0"/>
              </a:rPr>
              <a:t>Future Work</a:t>
            </a:r>
          </a:p>
        </p:txBody>
      </p:sp>
      <p:sp>
        <p:nvSpPr>
          <p:cNvPr id="3" name="Content Placeholder 2">
            <a:extLst>
              <a:ext uri="{FF2B5EF4-FFF2-40B4-BE49-F238E27FC236}">
                <a16:creationId xmlns:a16="http://schemas.microsoft.com/office/drawing/2014/main" id="{C08DE4A1-5FB5-6549-9C07-472331601D94}"/>
              </a:ext>
            </a:extLst>
          </p:cNvPr>
          <p:cNvSpPr>
            <a:spLocks noGrp="1"/>
          </p:cNvSpPr>
          <p:nvPr>
            <p:ph idx="1"/>
          </p:nvPr>
        </p:nvSpPr>
        <p:spPr>
          <a:xfrm>
            <a:off x="752105" y="1613647"/>
            <a:ext cx="7441636" cy="5332640"/>
          </a:xfrm>
        </p:spPr>
        <p:txBody>
          <a:bodyPr>
            <a:normAutofit/>
          </a:bodyPr>
          <a:lstStyle/>
          <a:p>
            <a:pPr marL="482600" indent="-457200">
              <a:lnSpc>
                <a:spcPct val="100000"/>
              </a:lnSpc>
              <a:spcBef>
                <a:spcPts val="0"/>
              </a:spcBef>
              <a:buClr>
                <a:srgbClr val="000000"/>
              </a:buClr>
              <a:buSzPts val="3200"/>
              <a:defRPr/>
            </a:pPr>
            <a:r>
              <a:rPr kumimoji="0" lang="en-US" sz="3000" b="0" i="0" u="none" strike="noStrike" kern="0" cap="none" spc="0" normalizeH="0" baseline="0" noProof="0" dirty="0">
                <a:ln>
                  <a:noFill/>
                </a:ln>
                <a:solidFill>
                  <a:schemeClr val="bg1"/>
                </a:solidFill>
                <a:effectLst/>
                <a:uLnTx/>
                <a:uFillTx/>
                <a:latin typeface="Arial"/>
                <a:cs typeface="Arial"/>
                <a:sym typeface="Arial"/>
              </a:rPr>
              <a:t>Document the shape and distributions of bubbles to quantify ascent velocity and shear of magma.</a:t>
            </a:r>
          </a:p>
          <a:p>
            <a:pPr marL="482600" indent="-457200">
              <a:lnSpc>
                <a:spcPct val="100000"/>
              </a:lnSpc>
              <a:spcBef>
                <a:spcPts val="0"/>
              </a:spcBef>
              <a:buClr>
                <a:srgbClr val="000000"/>
              </a:buClr>
              <a:buSzPts val="3200"/>
              <a:defRPr/>
            </a:pPr>
            <a:endParaRPr kumimoji="0" lang="en-US" sz="3000" b="0" i="0" u="none" strike="noStrike" kern="0" cap="none" spc="0" normalizeH="0" baseline="0" noProof="0" dirty="0">
              <a:ln>
                <a:noFill/>
              </a:ln>
              <a:solidFill>
                <a:schemeClr val="bg1"/>
              </a:solidFill>
              <a:effectLst/>
              <a:uLnTx/>
              <a:uFillTx/>
              <a:latin typeface="Arial"/>
              <a:cs typeface="Arial"/>
              <a:sym typeface="Arial"/>
            </a:endParaRPr>
          </a:p>
          <a:p>
            <a:pPr marL="0" indent="0">
              <a:buNone/>
            </a:pPr>
            <a:endParaRPr lang="en-US" sz="2000" dirty="0">
              <a:solidFill>
                <a:srgbClr val="FFFFFF"/>
              </a:solidFill>
            </a:endParaRPr>
          </a:p>
        </p:txBody>
      </p:sp>
      <p:pic>
        <p:nvPicPr>
          <p:cNvPr id="4" name="Picture 3">
            <a:extLst>
              <a:ext uri="{FF2B5EF4-FFF2-40B4-BE49-F238E27FC236}">
                <a16:creationId xmlns:a16="http://schemas.microsoft.com/office/drawing/2014/main" id="{46435901-1C3F-724E-BDFD-7A0AD4AFE2E3}"/>
              </a:ext>
            </a:extLst>
          </p:cNvPr>
          <p:cNvPicPr>
            <a:picLocks noChangeAspect="1"/>
          </p:cNvPicPr>
          <p:nvPr/>
        </p:nvPicPr>
        <p:blipFill>
          <a:blip r:embed="rId3"/>
          <a:stretch>
            <a:fillRect/>
          </a:stretch>
        </p:blipFill>
        <p:spPr>
          <a:xfrm>
            <a:off x="76200" y="6166021"/>
            <a:ext cx="443958" cy="628941"/>
          </a:xfrm>
          <a:prstGeom prst="rect">
            <a:avLst/>
          </a:prstGeom>
        </p:spPr>
      </p:pic>
    </p:spTree>
    <p:extLst>
      <p:ext uri="{BB962C8B-B14F-4D97-AF65-F5344CB8AC3E}">
        <p14:creationId xmlns:p14="http://schemas.microsoft.com/office/powerpoint/2010/main" val="443180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C4E2A-9628-1943-819E-771C03001362}"/>
              </a:ext>
            </a:extLst>
          </p:cNvPr>
          <p:cNvSpPr>
            <a:spLocks noGrp="1"/>
          </p:cNvSpPr>
          <p:nvPr>
            <p:ph type="title"/>
          </p:nvPr>
        </p:nvSpPr>
        <p:spPr>
          <a:xfrm>
            <a:off x="609390" y="198870"/>
            <a:ext cx="10420927" cy="3597773"/>
          </a:xfrm>
        </p:spPr>
        <p:txBody>
          <a:bodyPr>
            <a:normAutofit/>
          </a:bodyPr>
          <a:lstStyle/>
          <a:p>
            <a:pPr algn="ctr"/>
            <a:r>
              <a:rPr lang="en-US" sz="8000" dirty="0">
                <a:latin typeface="Arial" panose="020B0604020202020204" pitchFamily="34" charset="0"/>
                <a:cs typeface="Arial" panose="020B0604020202020204" pitchFamily="34" charset="0"/>
              </a:rPr>
              <a:t>Thank you</a:t>
            </a:r>
            <a:br>
              <a:rPr lang="en-US" sz="8000" dirty="0">
                <a:latin typeface="Arial" panose="020B0604020202020204" pitchFamily="34" charset="0"/>
                <a:cs typeface="Arial" panose="020B0604020202020204" pitchFamily="34" charset="0"/>
              </a:rPr>
            </a:br>
            <a:r>
              <a:rPr lang="en-US" sz="8000" dirty="0">
                <a:latin typeface="Arial" panose="020B0604020202020204" pitchFamily="34" charset="0"/>
                <a:cs typeface="Arial" panose="020B0604020202020204" pitchFamily="34" charset="0"/>
              </a:rPr>
              <a:t>Any questions?</a:t>
            </a:r>
          </a:p>
        </p:txBody>
      </p:sp>
      <p:pic>
        <p:nvPicPr>
          <p:cNvPr id="4" name="Picture 3">
            <a:extLst>
              <a:ext uri="{FF2B5EF4-FFF2-40B4-BE49-F238E27FC236}">
                <a16:creationId xmlns:a16="http://schemas.microsoft.com/office/drawing/2014/main" id="{765B8E11-E54E-254B-99AC-3A6AA11A17A0}"/>
              </a:ext>
            </a:extLst>
          </p:cNvPr>
          <p:cNvPicPr>
            <a:picLocks noChangeAspect="1"/>
          </p:cNvPicPr>
          <p:nvPr/>
        </p:nvPicPr>
        <p:blipFill rotWithShape="1">
          <a:blip r:embed="rId2"/>
          <a:srcRect l="1" t="12530" r="802"/>
          <a:stretch/>
        </p:blipFill>
        <p:spPr>
          <a:xfrm>
            <a:off x="1298085" y="5735636"/>
            <a:ext cx="1613072" cy="1039320"/>
          </a:xfrm>
          <a:prstGeom prst="rect">
            <a:avLst/>
          </a:prstGeom>
        </p:spPr>
      </p:pic>
      <p:pic>
        <p:nvPicPr>
          <p:cNvPr id="5" name="Picture 4" descr="Text&#10;&#10;Description automatically generated">
            <a:extLst>
              <a:ext uri="{FF2B5EF4-FFF2-40B4-BE49-F238E27FC236}">
                <a16:creationId xmlns:a16="http://schemas.microsoft.com/office/drawing/2014/main" id="{B1E502EF-3EB7-0940-BB13-192A65D392C0}"/>
              </a:ext>
            </a:extLst>
          </p:cNvPr>
          <p:cNvPicPr>
            <a:picLocks noChangeAspect="1"/>
          </p:cNvPicPr>
          <p:nvPr/>
        </p:nvPicPr>
        <p:blipFill>
          <a:blip r:embed="rId3"/>
          <a:stretch>
            <a:fillRect/>
          </a:stretch>
        </p:blipFill>
        <p:spPr>
          <a:xfrm>
            <a:off x="59593" y="5838667"/>
            <a:ext cx="1099595" cy="936289"/>
          </a:xfrm>
          <a:prstGeom prst="rect">
            <a:avLst/>
          </a:prstGeom>
        </p:spPr>
      </p:pic>
      <p:sp>
        <p:nvSpPr>
          <p:cNvPr id="6" name="TextBox 5">
            <a:extLst>
              <a:ext uri="{FF2B5EF4-FFF2-40B4-BE49-F238E27FC236}">
                <a16:creationId xmlns:a16="http://schemas.microsoft.com/office/drawing/2014/main" id="{BDAB5C90-64BE-0242-B0E2-1BEF531B7453}"/>
              </a:ext>
            </a:extLst>
          </p:cNvPr>
          <p:cNvSpPr txBox="1"/>
          <p:nvPr/>
        </p:nvSpPr>
        <p:spPr>
          <a:xfrm>
            <a:off x="346363" y="3796644"/>
            <a:ext cx="11499273" cy="1938992"/>
          </a:xfrm>
          <a:prstGeom prst="rect">
            <a:avLst/>
          </a:prstGeom>
          <a:noFill/>
        </p:spPr>
        <p:txBody>
          <a:bodyPr wrap="square">
            <a:spAutoFit/>
          </a:bodyPr>
          <a:lstStyle/>
          <a:p>
            <a:r>
              <a:rPr kumimoji="0" lang="en-US" sz="1200" b="1" i="0" u="none" strike="noStrike" kern="0" cap="none" spc="0" normalizeH="0" baseline="0" noProof="0" dirty="0">
                <a:ln>
                  <a:noFill/>
                </a:ln>
                <a:solidFill>
                  <a:srgbClr val="000000"/>
                </a:solidFill>
                <a:effectLst/>
                <a:uLnTx/>
                <a:uFillTx/>
                <a:latin typeface="Arial"/>
                <a:cs typeface="Arial"/>
                <a:sym typeface="Arial"/>
              </a:rPr>
              <a:t>References &amp; Acknowledgements</a:t>
            </a:r>
            <a:br>
              <a:rPr kumimoji="0" lang="en-US" sz="1200" b="1" i="0" u="none" strike="noStrike" kern="0" cap="none" spc="0" normalizeH="0" baseline="0" noProof="0" dirty="0">
                <a:ln>
                  <a:noFill/>
                </a:ln>
                <a:solidFill>
                  <a:srgbClr val="000000"/>
                </a:solidFill>
                <a:effectLst/>
                <a:uLnTx/>
                <a:uFillTx/>
                <a:latin typeface="Arial"/>
                <a:cs typeface="Arial"/>
                <a:sym typeface="Arial"/>
              </a:rPr>
            </a:br>
            <a:r>
              <a:rPr kumimoji="0" lang="en-US" sz="1200" b="0" i="0" u="none" strike="noStrike" kern="0" cap="none" spc="0" normalizeH="0" baseline="0" noProof="0" dirty="0">
                <a:ln>
                  <a:noFill/>
                </a:ln>
                <a:solidFill>
                  <a:srgbClr val="191919"/>
                </a:solidFill>
                <a:effectLst/>
                <a:highlight>
                  <a:srgbClr val="FFFFFF"/>
                </a:highlight>
                <a:uLnTx/>
                <a:uFillTx/>
                <a:latin typeface="Arial"/>
                <a:cs typeface="Arial"/>
                <a:sym typeface="Arial"/>
              </a:rPr>
              <a:t>1.Boro, Wolff, J. A., &amp; Neill, O. K. (2020). Anatomy of a Recharge Magma: Hornblende Dacite Pumice from the rhyolitic </a:t>
            </a:r>
            <a:r>
              <a:rPr kumimoji="0" lang="en-US" sz="1200" b="0" i="0" u="none" strike="noStrike" kern="0" cap="none" spc="0" normalizeH="0" baseline="0" noProof="0" dirty="0" err="1">
                <a:ln>
                  <a:noFill/>
                </a:ln>
                <a:solidFill>
                  <a:srgbClr val="191919"/>
                </a:solidFill>
                <a:effectLst/>
                <a:highlight>
                  <a:srgbClr val="FFFFFF"/>
                </a:highlight>
                <a:uLnTx/>
                <a:uFillTx/>
                <a:latin typeface="Arial"/>
                <a:cs typeface="Arial"/>
                <a:sym typeface="Arial"/>
              </a:rPr>
              <a:t>Tshirege</a:t>
            </a:r>
            <a:r>
              <a:rPr kumimoji="0" lang="en-US" sz="1200" b="0" i="0" u="none" strike="noStrike" kern="0" cap="none" spc="0" normalizeH="0" baseline="0" noProof="0" dirty="0">
                <a:ln>
                  <a:noFill/>
                </a:ln>
                <a:solidFill>
                  <a:srgbClr val="191919"/>
                </a:solidFill>
                <a:effectLst/>
                <a:highlight>
                  <a:srgbClr val="FFFFFF"/>
                </a:highlight>
                <a:uLnTx/>
                <a:uFillTx/>
                <a:latin typeface="Arial"/>
                <a:cs typeface="Arial"/>
                <a:sym typeface="Arial"/>
              </a:rPr>
              <a:t> Member of the Bandelier Tuff, Valles Caldera, NM, USA. </a:t>
            </a:r>
            <a:r>
              <a:rPr kumimoji="0" lang="en-US" sz="1200" b="0" i="1" u="none" strike="noStrike" kern="0" cap="none" spc="0" normalizeH="0" baseline="0" noProof="0" dirty="0">
                <a:ln>
                  <a:noFill/>
                </a:ln>
                <a:solidFill>
                  <a:srgbClr val="191919"/>
                </a:solidFill>
                <a:effectLst/>
                <a:highlight>
                  <a:srgbClr val="FFFFFF"/>
                </a:highlight>
                <a:uLnTx/>
                <a:uFillTx/>
                <a:latin typeface="Arial"/>
                <a:cs typeface="Arial"/>
                <a:sym typeface="Arial"/>
              </a:rPr>
              <a:t>Contr. to Min and Pet</a:t>
            </a:r>
            <a:r>
              <a:rPr kumimoji="0" lang="en-US" sz="1200" b="0" i="0" u="none" strike="noStrike" kern="0" cap="none" spc="0" normalizeH="0" baseline="0" noProof="0" dirty="0">
                <a:ln>
                  <a:noFill/>
                </a:ln>
                <a:solidFill>
                  <a:srgbClr val="191919"/>
                </a:solidFill>
                <a:effectLst/>
                <a:highlight>
                  <a:srgbClr val="FFFFFF"/>
                </a:highlight>
                <a:uLnTx/>
                <a:uFillTx/>
                <a:latin typeface="Arial"/>
                <a:cs typeface="Arial"/>
                <a:sym typeface="Arial"/>
              </a:rPr>
              <a:t>, </a:t>
            </a:r>
            <a:r>
              <a:rPr kumimoji="0" lang="en-US" sz="1200" b="0" i="1" u="none" strike="noStrike" kern="0" cap="none" spc="0" normalizeH="0" baseline="0" noProof="0" dirty="0">
                <a:ln>
                  <a:noFill/>
                </a:ln>
                <a:solidFill>
                  <a:srgbClr val="191919"/>
                </a:solidFill>
                <a:effectLst/>
                <a:highlight>
                  <a:srgbClr val="FFFFFF"/>
                </a:highlight>
                <a:uLnTx/>
                <a:uFillTx/>
                <a:latin typeface="Arial"/>
                <a:cs typeface="Arial"/>
                <a:sym typeface="Arial"/>
              </a:rPr>
              <a:t>175</a:t>
            </a:r>
            <a:r>
              <a:rPr kumimoji="0" lang="en-US" sz="1200" b="0" i="0" u="none" strike="noStrike" kern="0" cap="none" spc="0" normalizeH="0" baseline="0" noProof="0" dirty="0">
                <a:ln>
                  <a:noFill/>
                </a:ln>
                <a:solidFill>
                  <a:srgbClr val="191919"/>
                </a:solidFill>
                <a:effectLst/>
                <a:highlight>
                  <a:srgbClr val="FFFFFF"/>
                </a:highlight>
                <a:uLnTx/>
                <a:uFillTx/>
                <a:latin typeface="Arial"/>
                <a:cs typeface="Arial"/>
                <a:sym typeface="Arial"/>
              </a:rPr>
              <a:t>(10). 2. Goff, F., Gardner, J.N., </a:t>
            </a:r>
            <a:r>
              <a:rPr kumimoji="0" lang="en-US" sz="1200" b="0" i="0" u="none" strike="noStrike" kern="0" cap="none" spc="0" normalizeH="0" baseline="0" noProof="0" dirty="0" err="1">
                <a:ln>
                  <a:noFill/>
                </a:ln>
                <a:solidFill>
                  <a:srgbClr val="191919"/>
                </a:solidFill>
                <a:effectLst/>
                <a:highlight>
                  <a:srgbClr val="FFFFFF"/>
                </a:highlight>
                <a:uLnTx/>
                <a:uFillTx/>
                <a:latin typeface="Arial"/>
                <a:cs typeface="Arial"/>
                <a:sym typeface="Arial"/>
              </a:rPr>
              <a:t>Reneau</a:t>
            </a:r>
            <a:r>
              <a:rPr kumimoji="0" lang="en-US" sz="1200" b="0" i="0" u="none" strike="noStrike" kern="0" cap="none" spc="0" normalizeH="0" baseline="0" noProof="0" dirty="0">
                <a:ln>
                  <a:noFill/>
                </a:ln>
                <a:solidFill>
                  <a:srgbClr val="191919"/>
                </a:solidFill>
                <a:effectLst/>
                <a:highlight>
                  <a:srgbClr val="FFFFFF"/>
                </a:highlight>
                <a:uLnTx/>
                <a:uFillTx/>
                <a:latin typeface="Arial"/>
                <a:cs typeface="Arial"/>
                <a:sym typeface="Arial"/>
              </a:rPr>
              <a:t>, S.L., Kelley, S.A., </a:t>
            </a:r>
            <a:r>
              <a:rPr kumimoji="0" lang="en-US" sz="1200" b="0" i="0" u="none" strike="noStrike" kern="0" cap="none" spc="0" normalizeH="0" baseline="0" noProof="0" dirty="0" err="1">
                <a:ln>
                  <a:noFill/>
                </a:ln>
                <a:solidFill>
                  <a:srgbClr val="191919"/>
                </a:solidFill>
                <a:effectLst/>
                <a:highlight>
                  <a:srgbClr val="FFFFFF"/>
                </a:highlight>
                <a:uLnTx/>
                <a:uFillTx/>
                <a:latin typeface="Arial"/>
                <a:cs typeface="Arial"/>
                <a:sym typeface="Arial"/>
              </a:rPr>
              <a:t>Kempter</a:t>
            </a:r>
            <a:r>
              <a:rPr kumimoji="0" lang="en-US" sz="1200" b="0" i="0" u="none" strike="noStrike" kern="0" cap="none" spc="0" normalizeH="0" baseline="0" noProof="0" dirty="0">
                <a:ln>
                  <a:noFill/>
                </a:ln>
                <a:solidFill>
                  <a:srgbClr val="191919"/>
                </a:solidFill>
                <a:effectLst/>
                <a:highlight>
                  <a:srgbClr val="FFFFFF"/>
                </a:highlight>
                <a:uLnTx/>
                <a:uFillTx/>
                <a:latin typeface="Arial"/>
                <a:cs typeface="Arial"/>
                <a:sym typeface="Arial"/>
              </a:rPr>
              <a:t>, K.A., Lawrence, J.R., (2011). Geologic map of the Valles caldera, Jemez Mountains, New Mexico: New Mexico Bureau of Geology and Mineral Resources, Geologic Map 79, 1:50,000 scale. 3. Houghton, B.F., Wilson, C.J.N., 1989. A </a:t>
            </a:r>
            <a:r>
              <a:rPr kumimoji="0" lang="en-US" sz="1200" b="0" i="0" u="none" strike="noStrike" kern="0" cap="none" spc="0" normalizeH="0" baseline="0" noProof="0" dirty="0" err="1">
                <a:ln>
                  <a:noFill/>
                </a:ln>
                <a:solidFill>
                  <a:srgbClr val="191919"/>
                </a:solidFill>
                <a:effectLst/>
                <a:highlight>
                  <a:srgbClr val="FFFFFF"/>
                </a:highlight>
                <a:uLnTx/>
                <a:uFillTx/>
                <a:latin typeface="Arial"/>
                <a:cs typeface="Arial"/>
                <a:sym typeface="Arial"/>
              </a:rPr>
              <a:t>vesicularity</a:t>
            </a:r>
            <a:r>
              <a:rPr kumimoji="0" lang="en-US" sz="1200" b="0" i="0" u="none" strike="noStrike" kern="0" cap="none" spc="0" normalizeH="0" baseline="0" noProof="0" dirty="0">
                <a:ln>
                  <a:noFill/>
                </a:ln>
                <a:solidFill>
                  <a:srgbClr val="191919"/>
                </a:solidFill>
                <a:effectLst/>
                <a:highlight>
                  <a:srgbClr val="FFFFFF"/>
                </a:highlight>
                <a:uLnTx/>
                <a:uFillTx/>
                <a:latin typeface="Arial"/>
                <a:cs typeface="Arial"/>
                <a:sym typeface="Arial"/>
              </a:rPr>
              <a:t> index for pyroclastic deposits. Bull. </a:t>
            </a:r>
            <a:r>
              <a:rPr kumimoji="0" lang="en-US" sz="1200" b="0" i="0" u="none" strike="noStrike" kern="0" cap="none" spc="0" normalizeH="0" baseline="0" noProof="0" dirty="0" err="1">
                <a:ln>
                  <a:noFill/>
                </a:ln>
                <a:solidFill>
                  <a:srgbClr val="191919"/>
                </a:solidFill>
                <a:effectLst/>
                <a:highlight>
                  <a:srgbClr val="FFFFFF"/>
                </a:highlight>
                <a:uLnTx/>
                <a:uFillTx/>
                <a:latin typeface="Arial"/>
                <a:cs typeface="Arial"/>
                <a:sym typeface="Arial"/>
              </a:rPr>
              <a:t>Volcanol</a:t>
            </a:r>
            <a:r>
              <a:rPr kumimoji="0" lang="en-US" sz="1200" b="0" i="0" u="none" strike="noStrike" kern="0" cap="none" spc="0" normalizeH="0" baseline="0" noProof="0" dirty="0">
                <a:ln>
                  <a:noFill/>
                </a:ln>
                <a:solidFill>
                  <a:srgbClr val="191919"/>
                </a:solidFill>
                <a:effectLst/>
                <a:highlight>
                  <a:srgbClr val="FFFFFF"/>
                </a:highlight>
                <a:uLnTx/>
                <a:uFillTx/>
                <a:latin typeface="Arial"/>
                <a:cs typeface="Arial"/>
                <a:sym typeface="Arial"/>
              </a:rPr>
              <a:t>. 51, 451-462. 4. Self, S., Kircher, D.E., Wolff, J.A., (1988). The El </a:t>
            </a:r>
            <a:r>
              <a:rPr kumimoji="0" lang="en-US" sz="1200" b="0" i="0" u="none" strike="noStrike" kern="0" cap="none" spc="0" normalizeH="0" baseline="0" noProof="0" dirty="0" err="1">
                <a:ln>
                  <a:noFill/>
                </a:ln>
                <a:solidFill>
                  <a:srgbClr val="191919"/>
                </a:solidFill>
                <a:effectLst/>
                <a:highlight>
                  <a:srgbClr val="FFFFFF"/>
                </a:highlight>
                <a:uLnTx/>
                <a:uFillTx/>
                <a:latin typeface="Arial"/>
                <a:cs typeface="Arial"/>
                <a:sym typeface="Arial"/>
              </a:rPr>
              <a:t>Cajete</a:t>
            </a:r>
            <a:r>
              <a:rPr kumimoji="0" lang="en-US" sz="1200" b="0" i="0" u="none" strike="noStrike" kern="0" cap="none" spc="0" normalizeH="0" baseline="0" noProof="0" dirty="0">
                <a:ln>
                  <a:noFill/>
                </a:ln>
                <a:solidFill>
                  <a:srgbClr val="191919"/>
                </a:solidFill>
                <a:effectLst/>
                <a:highlight>
                  <a:srgbClr val="FFFFFF"/>
                </a:highlight>
                <a:uLnTx/>
                <a:uFillTx/>
                <a:latin typeface="Arial"/>
                <a:cs typeface="Arial"/>
                <a:sym typeface="Arial"/>
              </a:rPr>
              <a:t> Series, Valles caldera, NM. </a:t>
            </a:r>
            <a:r>
              <a:rPr kumimoji="0" lang="en-US" sz="1200" b="0" i="0" u="none" strike="noStrike" kern="0" cap="none" spc="0" normalizeH="0" baseline="0" noProof="0" dirty="0" err="1">
                <a:ln>
                  <a:noFill/>
                </a:ln>
                <a:solidFill>
                  <a:srgbClr val="191919"/>
                </a:solidFill>
                <a:effectLst/>
                <a:highlight>
                  <a:srgbClr val="FFFFFF"/>
                </a:highlight>
                <a:uLnTx/>
                <a:uFillTx/>
                <a:latin typeface="Arial"/>
                <a:cs typeface="Arial"/>
                <a:sym typeface="Arial"/>
              </a:rPr>
              <a:t>Journ</a:t>
            </a:r>
            <a:r>
              <a:rPr kumimoji="0" lang="en-US" sz="1200" b="0" i="0" u="none" strike="noStrike" kern="0" cap="none" spc="0" normalizeH="0" baseline="0" noProof="0" dirty="0">
                <a:ln>
                  <a:noFill/>
                </a:ln>
                <a:solidFill>
                  <a:srgbClr val="191919"/>
                </a:solidFill>
                <a:effectLst/>
                <a:highlight>
                  <a:srgbClr val="FFFFFF"/>
                </a:highlight>
                <a:uLnTx/>
                <a:uFillTx/>
                <a:latin typeface="Arial"/>
                <a:cs typeface="Arial"/>
                <a:sym typeface="Arial"/>
              </a:rPr>
              <a:t>. of </a:t>
            </a:r>
            <a:r>
              <a:rPr kumimoji="0" lang="en-US" sz="1200" b="0" i="0" u="none" strike="noStrike" kern="0" cap="none" spc="0" normalizeH="0" baseline="0" noProof="0" dirty="0" err="1">
                <a:ln>
                  <a:noFill/>
                </a:ln>
                <a:solidFill>
                  <a:srgbClr val="191919"/>
                </a:solidFill>
                <a:effectLst/>
                <a:highlight>
                  <a:srgbClr val="FFFFFF"/>
                </a:highlight>
                <a:uLnTx/>
                <a:uFillTx/>
                <a:latin typeface="Arial"/>
                <a:cs typeface="Arial"/>
                <a:sym typeface="Arial"/>
              </a:rPr>
              <a:t>Geophys</a:t>
            </a:r>
            <a:r>
              <a:rPr kumimoji="0" lang="en-US" sz="1200" b="0" i="0" u="none" strike="noStrike" kern="0" cap="none" spc="0" normalizeH="0" baseline="0" noProof="0" dirty="0">
                <a:ln>
                  <a:noFill/>
                </a:ln>
                <a:solidFill>
                  <a:srgbClr val="191919"/>
                </a:solidFill>
                <a:effectLst/>
                <a:highlight>
                  <a:srgbClr val="FFFFFF"/>
                </a:highlight>
                <a:uLnTx/>
                <a:uFillTx/>
                <a:latin typeface="Arial"/>
                <a:cs typeface="Arial"/>
                <a:sym typeface="Arial"/>
              </a:rPr>
              <a:t>. Research 93, 6113–6127. 5. Wolff, </a:t>
            </a:r>
            <a:r>
              <a:rPr kumimoji="0" lang="en-US" sz="1200" b="0" i="0" u="none" strike="noStrike" kern="0" cap="none" spc="0" normalizeH="0" baseline="0" noProof="0" dirty="0" err="1">
                <a:ln>
                  <a:noFill/>
                </a:ln>
                <a:solidFill>
                  <a:srgbClr val="191919"/>
                </a:solidFill>
                <a:effectLst/>
                <a:highlight>
                  <a:srgbClr val="FFFFFF"/>
                </a:highlight>
                <a:uLnTx/>
                <a:uFillTx/>
                <a:latin typeface="Arial"/>
                <a:cs typeface="Arial"/>
                <a:sym typeface="Arial"/>
              </a:rPr>
              <a:t>Brunstad</a:t>
            </a:r>
            <a:r>
              <a:rPr kumimoji="0" lang="en-US" sz="1200" b="0" i="0" u="none" strike="noStrike" kern="0" cap="none" spc="0" normalizeH="0" baseline="0" noProof="0" dirty="0">
                <a:ln>
                  <a:noFill/>
                </a:ln>
                <a:solidFill>
                  <a:srgbClr val="191919"/>
                </a:solidFill>
                <a:effectLst/>
                <a:highlight>
                  <a:srgbClr val="FFFFFF"/>
                </a:highlight>
                <a:uLnTx/>
                <a:uFillTx/>
                <a:latin typeface="Arial"/>
                <a:cs typeface="Arial"/>
                <a:sym typeface="Arial"/>
              </a:rPr>
              <a:t>, K. ., &amp; Gardner, J.  (2011). Reconstruction of the most recent volcanic eruptions from the Valles caldera, NM. </a:t>
            </a:r>
            <a:r>
              <a:rPr kumimoji="0" lang="en-US" sz="1200" b="0" i="1" u="none" strike="noStrike" kern="0" cap="none" spc="0" normalizeH="0" baseline="0" noProof="0" dirty="0" err="1">
                <a:ln>
                  <a:noFill/>
                </a:ln>
                <a:solidFill>
                  <a:srgbClr val="191919"/>
                </a:solidFill>
                <a:effectLst/>
                <a:highlight>
                  <a:srgbClr val="FFFFFF"/>
                </a:highlight>
                <a:uLnTx/>
                <a:uFillTx/>
                <a:latin typeface="Arial"/>
                <a:cs typeface="Arial"/>
                <a:sym typeface="Arial"/>
              </a:rPr>
              <a:t>Journ</a:t>
            </a:r>
            <a:r>
              <a:rPr kumimoji="0" lang="en-US" sz="1200" b="0" i="1" u="none" strike="noStrike" kern="0" cap="none" spc="0" normalizeH="0" baseline="0" noProof="0" dirty="0">
                <a:ln>
                  <a:noFill/>
                </a:ln>
                <a:solidFill>
                  <a:srgbClr val="191919"/>
                </a:solidFill>
                <a:effectLst/>
                <a:highlight>
                  <a:srgbClr val="FFFFFF"/>
                </a:highlight>
                <a:uLnTx/>
                <a:uFillTx/>
                <a:latin typeface="Arial"/>
                <a:cs typeface="Arial"/>
                <a:sym typeface="Arial"/>
              </a:rPr>
              <a:t>. of </a:t>
            </a:r>
            <a:r>
              <a:rPr kumimoji="0" lang="en-US" sz="1200" b="0" i="1" u="none" strike="noStrike" kern="0" cap="none" spc="0" normalizeH="0" baseline="0" noProof="0" dirty="0" err="1">
                <a:ln>
                  <a:noFill/>
                </a:ln>
                <a:solidFill>
                  <a:srgbClr val="191919"/>
                </a:solidFill>
                <a:effectLst/>
                <a:highlight>
                  <a:srgbClr val="FFFFFF"/>
                </a:highlight>
                <a:uLnTx/>
                <a:uFillTx/>
                <a:latin typeface="Arial"/>
                <a:cs typeface="Arial"/>
                <a:sym typeface="Arial"/>
              </a:rPr>
              <a:t>Volcanol</a:t>
            </a:r>
            <a:r>
              <a:rPr kumimoji="0" lang="en-US" sz="1200" b="0" i="1" u="none" strike="noStrike" kern="0" cap="none" spc="0" normalizeH="0" baseline="0" noProof="0" dirty="0">
                <a:ln>
                  <a:noFill/>
                </a:ln>
                <a:solidFill>
                  <a:srgbClr val="191919"/>
                </a:solidFill>
                <a:effectLst/>
                <a:highlight>
                  <a:srgbClr val="FFFFFF"/>
                </a:highlight>
                <a:uLnTx/>
                <a:uFillTx/>
                <a:latin typeface="Arial"/>
                <a:cs typeface="Arial"/>
                <a:sym typeface="Arial"/>
              </a:rPr>
              <a:t>. and Geotherm. Research</a:t>
            </a:r>
            <a:r>
              <a:rPr kumimoji="0" lang="en-US" sz="1200" b="0" i="0" u="none" strike="noStrike" kern="0" cap="none" spc="0" normalizeH="0" baseline="0" noProof="0" dirty="0">
                <a:ln>
                  <a:noFill/>
                </a:ln>
                <a:solidFill>
                  <a:srgbClr val="191919"/>
                </a:solidFill>
                <a:effectLst/>
                <a:highlight>
                  <a:srgbClr val="FFFFFF"/>
                </a:highlight>
                <a:uLnTx/>
                <a:uFillTx/>
                <a:latin typeface="Arial"/>
                <a:cs typeface="Arial"/>
                <a:sym typeface="Arial"/>
              </a:rPr>
              <a:t>, </a:t>
            </a:r>
            <a:r>
              <a:rPr kumimoji="0" lang="en-US" sz="1200" b="0" i="1" u="none" strike="noStrike" kern="0" cap="none" spc="0" normalizeH="0" baseline="0" noProof="0" dirty="0">
                <a:ln>
                  <a:noFill/>
                </a:ln>
                <a:solidFill>
                  <a:srgbClr val="191919"/>
                </a:solidFill>
                <a:effectLst/>
                <a:highlight>
                  <a:srgbClr val="FFFFFF"/>
                </a:highlight>
                <a:uLnTx/>
                <a:uFillTx/>
                <a:latin typeface="Arial"/>
                <a:cs typeface="Arial"/>
                <a:sym typeface="Arial"/>
              </a:rPr>
              <a:t>199</a:t>
            </a:r>
            <a:r>
              <a:rPr kumimoji="0" lang="en-US" sz="1200" b="0" i="0" u="none" strike="noStrike" kern="0" cap="none" spc="0" normalizeH="0" baseline="0" noProof="0" dirty="0">
                <a:ln>
                  <a:noFill/>
                </a:ln>
                <a:solidFill>
                  <a:srgbClr val="191919"/>
                </a:solidFill>
                <a:effectLst/>
                <a:highlight>
                  <a:srgbClr val="FFFFFF"/>
                </a:highlight>
                <a:uLnTx/>
                <a:uFillTx/>
                <a:latin typeface="Arial"/>
                <a:cs typeface="Arial"/>
                <a:sym typeface="Arial"/>
              </a:rPr>
              <a:t>(1-2), 53–68. 6. Wolff, J., &amp; Gardner, J. (1995). Is the Valles Caldera entering a new cycle of activity? Geology (Boulder), 23(5), 411–414.  Geology (Boulder), 23(5), 411–414. </a:t>
            </a:r>
            <a:br>
              <a:rPr kumimoji="0" lang="en-US" sz="1200" b="0" i="0" u="none" strike="noStrike" kern="0" cap="none" spc="0" normalizeH="0" baseline="0" noProof="0" dirty="0">
                <a:ln>
                  <a:noFill/>
                </a:ln>
                <a:solidFill>
                  <a:srgbClr val="191919"/>
                </a:solidFill>
                <a:effectLst/>
                <a:highlight>
                  <a:srgbClr val="FFFFFF"/>
                </a:highlight>
                <a:uLnTx/>
                <a:uFillTx/>
                <a:latin typeface="Arial"/>
                <a:cs typeface="Arial"/>
                <a:sym typeface="Arial"/>
              </a:rPr>
            </a:br>
            <a:br>
              <a:rPr kumimoji="0" lang="en-US" sz="1200" b="0" i="0" u="none" strike="noStrike" kern="0" cap="none" spc="0" normalizeH="0" baseline="0" noProof="0" dirty="0">
                <a:ln>
                  <a:noFill/>
                </a:ln>
                <a:solidFill>
                  <a:srgbClr val="191919"/>
                </a:solidFill>
                <a:effectLst/>
                <a:highlight>
                  <a:srgbClr val="FFFFFF"/>
                </a:highlight>
                <a:uLnTx/>
                <a:uFillTx/>
                <a:latin typeface="Arial"/>
                <a:cs typeface="Arial"/>
                <a:sym typeface="Arial"/>
              </a:rPr>
            </a:br>
            <a:r>
              <a:rPr kumimoji="0" lang="en-US" sz="1200" b="0" i="0" u="none" strike="noStrike" kern="0" cap="none" spc="0" normalizeH="0" baseline="0" noProof="0" dirty="0">
                <a:ln>
                  <a:noFill/>
                </a:ln>
                <a:solidFill>
                  <a:srgbClr val="191919"/>
                </a:solidFill>
                <a:effectLst/>
                <a:highlight>
                  <a:srgbClr val="FFFFFF"/>
                </a:highlight>
                <a:uLnTx/>
                <a:uFillTx/>
                <a:latin typeface="Arial"/>
                <a:cs typeface="Arial"/>
                <a:sym typeface="Arial"/>
              </a:rPr>
              <a:t>I would like to thank the ASU/NASA Space Grant as well as Amanda Clarke, Jacqueline Giblin, </a:t>
            </a:r>
            <a:r>
              <a:rPr kumimoji="0" lang="en-US" sz="1200" b="0" i="0" u="none" strike="noStrike" kern="0" cap="none" spc="0" normalizeH="0" baseline="0" noProof="0" dirty="0" err="1">
                <a:ln>
                  <a:noFill/>
                </a:ln>
                <a:solidFill>
                  <a:srgbClr val="191919"/>
                </a:solidFill>
                <a:effectLst/>
                <a:highlight>
                  <a:srgbClr val="FFFFFF"/>
                </a:highlight>
                <a:uLnTx/>
                <a:uFillTx/>
                <a:latin typeface="Arial"/>
                <a:cs typeface="Arial"/>
                <a:sym typeface="Arial"/>
              </a:rPr>
              <a:t>Jisoo</a:t>
            </a:r>
            <a:r>
              <a:rPr kumimoji="0" lang="en-US" sz="1200" b="0" i="0" u="none" strike="noStrike" kern="0" cap="none" spc="0" normalizeH="0" baseline="0" noProof="0" dirty="0">
                <a:ln>
                  <a:noFill/>
                </a:ln>
                <a:solidFill>
                  <a:srgbClr val="191919"/>
                </a:solidFill>
                <a:effectLst/>
                <a:highlight>
                  <a:srgbClr val="FFFFFF"/>
                </a:highlight>
                <a:uLnTx/>
                <a:uFillTx/>
                <a:latin typeface="Arial"/>
                <a:cs typeface="Arial"/>
                <a:sym typeface="Arial"/>
              </a:rPr>
              <a:t> </a:t>
            </a:r>
            <a:r>
              <a:rPr kumimoji="0" lang="en-US" sz="1200" b="0" i="0" u="none" strike="noStrike" kern="0" cap="none" spc="0" normalizeH="0" baseline="0" noProof="0" dirty="0" err="1">
                <a:ln>
                  <a:noFill/>
                </a:ln>
                <a:solidFill>
                  <a:srgbClr val="191919"/>
                </a:solidFill>
                <a:effectLst/>
                <a:highlight>
                  <a:srgbClr val="FFFFFF"/>
                </a:highlight>
                <a:uLnTx/>
                <a:uFillTx/>
                <a:latin typeface="Arial"/>
                <a:cs typeface="Arial"/>
                <a:sym typeface="Arial"/>
              </a:rPr>
              <a:t>kim</a:t>
            </a:r>
            <a:r>
              <a:rPr kumimoji="0" lang="en-US" sz="1200" b="0" i="0" u="none" strike="noStrike" kern="0" cap="none" spc="0" normalizeH="0" baseline="0" noProof="0" dirty="0">
                <a:ln>
                  <a:noFill/>
                </a:ln>
                <a:solidFill>
                  <a:srgbClr val="191919"/>
                </a:solidFill>
                <a:effectLst/>
                <a:highlight>
                  <a:srgbClr val="FFFFFF"/>
                </a:highlight>
                <a:uLnTx/>
                <a:uFillTx/>
                <a:latin typeface="Arial"/>
                <a:cs typeface="Arial"/>
                <a:sym typeface="Arial"/>
              </a:rPr>
              <a:t>, and Kurt Roggensack for their support along the way.</a:t>
            </a:r>
            <a:endParaRPr lang="en-US" sz="1200" dirty="0"/>
          </a:p>
        </p:txBody>
      </p:sp>
    </p:spTree>
    <p:extLst>
      <p:ext uri="{BB962C8B-B14F-4D97-AF65-F5344CB8AC3E}">
        <p14:creationId xmlns:p14="http://schemas.microsoft.com/office/powerpoint/2010/main" val="469209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Diagram&#10;&#10;Description automatically generated">
            <a:extLst>
              <a:ext uri="{FF2B5EF4-FFF2-40B4-BE49-F238E27FC236}">
                <a16:creationId xmlns:a16="http://schemas.microsoft.com/office/drawing/2014/main" id="{D588E2F7-BC58-458A-9E11-A2333DB50E4A}"/>
              </a:ext>
            </a:extLst>
          </p:cNvPr>
          <p:cNvPicPr>
            <a:picLocks noChangeAspect="1"/>
          </p:cNvPicPr>
          <p:nvPr/>
        </p:nvPicPr>
        <p:blipFill rotWithShape="1">
          <a:blip r:embed="rId3"/>
          <a:srcRect l="49867" t="6977" r="1775" b="9302"/>
          <a:stretch/>
        </p:blipFill>
        <p:spPr>
          <a:xfrm>
            <a:off x="1" y="3092223"/>
            <a:ext cx="6594764" cy="3082734"/>
          </a:xfrm>
          <a:prstGeom prst="rect">
            <a:avLst/>
          </a:prstGeom>
        </p:spPr>
      </p:pic>
      <p:pic>
        <p:nvPicPr>
          <p:cNvPr id="6" name="Picture 4" descr="Diagram&#10;&#10;Description automatically generated">
            <a:extLst>
              <a:ext uri="{FF2B5EF4-FFF2-40B4-BE49-F238E27FC236}">
                <a16:creationId xmlns:a16="http://schemas.microsoft.com/office/drawing/2014/main" id="{39573754-491D-46A9-9E4B-2DBFAC5A5B99}"/>
              </a:ext>
            </a:extLst>
          </p:cNvPr>
          <p:cNvPicPr>
            <a:picLocks noChangeAspect="1"/>
          </p:cNvPicPr>
          <p:nvPr/>
        </p:nvPicPr>
        <p:blipFill rotWithShape="1">
          <a:blip r:embed="rId3"/>
          <a:srcRect l="1776" t="7333" r="49911" b="8000"/>
          <a:stretch/>
        </p:blipFill>
        <p:spPr>
          <a:xfrm>
            <a:off x="0" y="0"/>
            <a:ext cx="6594764" cy="3082734"/>
          </a:xfrm>
          <a:prstGeom prst="rect">
            <a:avLst/>
          </a:prstGeom>
        </p:spPr>
      </p:pic>
      <p:pic>
        <p:nvPicPr>
          <p:cNvPr id="11" name="Picture 11" descr="Diagram&#10;&#10;Description automatically generated">
            <a:extLst>
              <a:ext uri="{FF2B5EF4-FFF2-40B4-BE49-F238E27FC236}">
                <a16:creationId xmlns:a16="http://schemas.microsoft.com/office/drawing/2014/main" id="{288D0AE9-8F47-3D7D-9821-2D79E7078567}"/>
              </a:ext>
            </a:extLst>
          </p:cNvPr>
          <p:cNvPicPr>
            <a:picLocks noChangeAspect="1"/>
          </p:cNvPicPr>
          <p:nvPr/>
        </p:nvPicPr>
        <p:blipFill>
          <a:blip r:embed="rId4"/>
          <a:stretch>
            <a:fillRect/>
          </a:stretch>
        </p:blipFill>
        <p:spPr>
          <a:xfrm>
            <a:off x="7561944" y="4414720"/>
            <a:ext cx="4672522" cy="2352591"/>
          </a:xfrm>
          <a:prstGeom prst="rect">
            <a:avLst/>
          </a:prstGeom>
        </p:spPr>
      </p:pic>
      <p:pic>
        <p:nvPicPr>
          <p:cNvPr id="4" name="Picture 3">
            <a:extLst>
              <a:ext uri="{FF2B5EF4-FFF2-40B4-BE49-F238E27FC236}">
                <a16:creationId xmlns:a16="http://schemas.microsoft.com/office/drawing/2014/main" id="{F506E5A4-88CA-3242-ABC9-EA5DDA6A318B}"/>
              </a:ext>
            </a:extLst>
          </p:cNvPr>
          <p:cNvPicPr>
            <a:picLocks noChangeAspect="1"/>
          </p:cNvPicPr>
          <p:nvPr/>
        </p:nvPicPr>
        <p:blipFill>
          <a:blip r:embed="rId5"/>
          <a:stretch>
            <a:fillRect/>
          </a:stretch>
        </p:blipFill>
        <p:spPr>
          <a:xfrm>
            <a:off x="7800737" y="0"/>
            <a:ext cx="3930436" cy="3962652"/>
          </a:xfrm>
          <a:prstGeom prst="rect">
            <a:avLst/>
          </a:prstGeom>
        </p:spPr>
      </p:pic>
      <p:sp>
        <p:nvSpPr>
          <p:cNvPr id="17" name="TextBox 16">
            <a:extLst>
              <a:ext uri="{FF2B5EF4-FFF2-40B4-BE49-F238E27FC236}">
                <a16:creationId xmlns:a16="http://schemas.microsoft.com/office/drawing/2014/main" id="{493CB5C9-0DCC-EA4C-B24F-A4334555AB4C}"/>
              </a:ext>
            </a:extLst>
          </p:cNvPr>
          <p:cNvSpPr txBox="1"/>
          <p:nvPr/>
        </p:nvSpPr>
        <p:spPr>
          <a:xfrm>
            <a:off x="7800737" y="4028353"/>
            <a:ext cx="3930437" cy="461665"/>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Digital elevation model (DEM) of Valles Caldera with sample locations. </a:t>
            </a:r>
            <a:endParaRPr lang="en-US" sz="1200" dirty="0"/>
          </a:p>
        </p:txBody>
      </p:sp>
      <p:sp>
        <p:nvSpPr>
          <p:cNvPr id="2" name="TextBox 1">
            <a:extLst>
              <a:ext uri="{FF2B5EF4-FFF2-40B4-BE49-F238E27FC236}">
                <a16:creationId xmlns:a16="http://schemas.microsoft.com/office/drawing/2014/main" id="{BFD196FC-1BCB-9638-0AAF-6394DDDF893B}"/>
              </a:ext>
            </a:extLst>
          </p:cNvPr>
          <p:cNvSpPr txBox="1"/>
          <p:nvPr/>
        </p:nvSpPr>
        <p:spPr>
          <a:xfrm>
            <a:off x="0" y="6199001"/>
            <a:ext cx="6520873"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Formation and rejuvenation of the Valles Caldera, NM. Activity resumes ~50,000 ka, producing the El </a:t>
            </a:r>
            <a:r>
              <a:rPr lang="en-US" sz="1600" dirty="0" err="1">
                <a:latin typeface="Arial" panose="020B0604020202020204" pitchFamily="34" charset="0"/>
                <a:cs typeface="Arial" panose="020B0604020202020204" pitchFamily="34" charset="0"/>
              </a:rPr>
              <a:t>Cajete</a:t>
            </a:r>
            <a:r>
              <a:rPr lang="en-US" sz="1600" dirty="0">
                <a:latin typeface="Arial" panose="020B0604020202020204" pitchFamily="34" charset="0"/>
                <a:cs typeface="Arial" panose="020B0604020202020204" pitchFamily="34" charset="0"/>
              </a:rPr>
              <a:t> pyroclastic deposit.</a:t>
            </a:r>
          </a:p>
        </p:txBody>
      </p:sp>
      <p:sp>
        <p:nvSpPr>
          <p:cNvPr id="3" name="TextBox 2">
            <a:extLst>
              <a:ext uri="{FF2B5EF4-FFF2-40B4-BE49-F238E27FC236}">
                <a16:creationId xmlns:a16="http://schemas.microsoft.com/office/drawing/2014/main" id="{DAE2518F-BCD3-181B-651C-003747F0EC00}"/>
              </a:ext>
            </a:extLst>
          </p:cNvPr>
          <p:cNvSpPr txBox="1"/>
          <p:nvPr/>
        </p:nvSpPr>
        <p:spPr>
          <a:xfrm>
            <a:off x="5080001" y="3701042"/>
            <a:ext cx="1514763"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Smaller scale eruptions</a:t>
            </a:r>
          </a:p>
        </p:txBody>
      </p:sp>
      <p:sp>
        <p:nvSpPr>
          <p:cNvPr id="5" name="TextBox 4">
            <a:extLst>
              <a:ext uri="{FF2B5EF4-FFF2-40B4-BE49-F238E27FC236}">
                <a16:creationId xmlns:a16="http://schemas.microsoft.com/office/drawing/2014/main" id="{1A71178A-4F6B-DCFE-9559-6C784D9904B1}"/>
              </a:ext>
            </a:extLst>
          </p:cNvPr>
          <p:cNvSpPr txBox="1"/>
          <p:nvPr/>
        </p:nvSpPr>
        <p:spPr>
          <a:xfrm>
            <a:off x="3297382" y="5078983"/>
            <a:ext cx="1203366" cy="738664"/>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‘Restless’ magmatic systems</a:t>
            </a:r>
          </a:p>
        </p:txBody>
      </p:sp>
    </p:spTree>
    <p:extLst>
      <p:ext uri="{BB962C8B-B14F-4D97-AF65-F5344CB8AC3E}">
        <p14:creationId xmlns:p14="http://schemas.microsoft.com/office/powerpoint/2010/main" val="2885769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D15A243E-372B-447C-AD5E-ACD4CAEE61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16" r="309" b="52092"/>
          <a:stretch/>
        </p:blipFill>
        <p:spPr bwMode="auto">
          <a:xfrm>
            <a:off x="94092" y="3381906"/>
            <a:ext cx="3840886" cy="34719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hart, histogram&#10;&#10;Description automatically generated">
            <a:extLst>
              <a:ext uri="{FF2B5EF4-FFF2-40B4-BE49-F238E27FC236}">
                <a16:creationId xmlns:a16="http://schemas.microsoft.com/office/drawing/2014/main" id="{5BA5D725-F0F4-479A-A82D-21AAEA19C1E4}"/>
              </a:ext>
            </a:extLst>
          </p:cNvPr>
          <p:cNvPicPr>
            <a:picLocks noChangeAspect="1"/>
          </p:cNvPicPr>
          <p:nvPr/>
        </p:nvPicPr>
        <p:blipFill>
          <a:blip r:embed="rId4"/>
          <a:stretch>
            <a:fillRect/>
          </a:stretch>
        </p:blipFill>
        <p:spPr>
          <a:xfrm>
            <a:off x="5239" y="-5442"/>
            <a:ext cx="12192000" cy="3476079"/>
          </a:xfrm>
          <a:prstGeom prst="rect">
            <a:avLst/>
          </a:prstGeom>
        </p:spPr>
      </p:pic>
      <p:pic>
        <p:nvPicPr>
          <p:cNvPr id="3" name="Picture 4" descr="Diagram&#10;&#10;Description automatically generated">
            <a:extLst>
              <a:ext uri="{FF2B5EF4-FFF2-40B4-BE49-F238E27FC236}">
                <a16:creationId xmlns:a16="http://schemas.microsoft.com/office/drawing/2014/main" id="{D5CC9287-674F-4558-ABA2-2E65190B03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8001" r="-310" b="9984"/>
          <a:stretch/>
        </p:blipFill>
        <p:spPr bwMode="auto">
          <a:xfrm>
            <a:off x="4085067" y="3427694"/>
            <a:ext cx="3864704" cy="3473883"/>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1896CFDE-32B4-43D2-AC84-40F8BC802130}"/>
              </a:ext>
            </a:extLst>
          </p:cNvPr>
          <p:cNvCxnSpPr>
            <a:cxnSpLocks/>
          </p:cNvCxnSpPr>
          <p:nvPr/>
        </p:nvCxnSpPr>
        <p:spPr>
          <a:xfrm>
            <a:off x="721994" y="2636807"/>
            <a:ext cx="1159962" cy="1619100"/>
          </a:xfrm>
          <a:prstGeom prst="straightConnector1">
            <a:avLst/>
          </a:prstGeom>
          <a:ln w="34925">
            <a:tailEnd type="stealth"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201C03C-7382-4B7E-ADEA-2ACF6F6B5380}"/>
              </a:ext>
            </a:extLst>
          </p:cNvPr>
          <p:cNvCxnSpPr>
            <a:cxnSpLocks/>
          </p:cNvCxnSpPr>
          <p:nvPr/>
        </p:nvCxnSpPr>
        <p:spPr>
          <a:xfrm flipH="1">
            <a:off x="2143893" y="2458213"/>
            <a:ext cx="947444" cy="2297755"/>
          </a:xfrm>
          <a:prstGeom prst="straightConnector1">
            <a:avLst/>
          </a:prstGeom>
          <a:ln w="34925">
            <a:solidFill>
              <a:srgbClr val="00B050"/>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41E9AA77-BEEC-44CA-8065-7B298F253CD4}"/>
              </a:ext>
            </a:extLst>
          </p:cNvPr>
          <p:cNvGrpSpPr/>
          <p:nvPr/>
        </p:nvGrpSpPr>
        <p:grpSpPr>
          <a:xfrm>
            <a:off x="4640469" y="519112"/>
            <a:ext cx="2209799" cy="5594230"/>
            <a:chOff x="4854781" y="483393"/>
            <a:chExt cx="2209799" cy="5594230"/>
          </a:xfrm>
        </p:grpSpPr>
        <p:sp>
          <p:nvSpPr>
            <p:cNvPr id="13" name="Rectangle 12">
              <a:extLst>
                <a:ext uri="{FF2B5EF4-FFF2-40B4-BE49-F238E27FC236}">
                  <a16:creationId xmlns:a16="http://schemas.microsoft.com/office/drawing/2014/main" id="{102EB34A-E705-47A9-8A80-5E37FDD52536}"/>
                </a:ext>
              </a:extLst>
            </p:cNvPr>
            <p:cNvSpPr/>
            <p:nvPr/>
          </p:nvSpPr>
          <p:spPr>
            <a:xfrm>
              <a:off x="5019674" y="483393"/>
              <a:ext cx="1643062" cy="1071562"/>
            </a:xfrm>
            <a:prstGeom prst="rect">
              <a:avLst/>
            </a:prstGeom>
            <a:noFill/>
            <a:ln>
              <a:solidFill>
                <a:srgbClr val="A60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AFFA3C0F-7469-4738-864D-3FC353C80CBE}"/>
                    </a:ext>
                  </a:extLst>
                </p14:cNvPr>
                <p14:cNvContentPartPr/>
                <p14:nvPr/>
              </p14:nvContentPartPr>
              <p14:xfrm>
                <a:off x="4854781" y="4210724"/>
                <a:ext cx="2209799" cy="1866899"/>
              </p14:xfrm>
            </p:contentPart>
          </mc:Choice>
          <mc:Fallback xmlns="">
            <p:pic>
              <p:nvPicPr>
                <p:cNvPr id="18" name="Ink 17">
                  <a:extLst>
                    <a:ext uri="{FF2B5EF4-FFF2-40B4-BE49-F238E27FC236}">
                      <a16:creationId xmlns:a16="http://schemas.microsoft.com/office/drawing/2014/main" id="{AFFA3C0F-7469-4738-864D-3FC353C80CBE}"/>
                    </a:ext>
                  </a:extLst>
                </p:cNvPr>
                <p:cNvPicPr/>
                <p:nvPr/>
              </p:nvPicPr>
              <p:blipFill>
                <a:blip r:embed="rId6"/>
                <a:stretch>
                  <a:fillRect/>
                </a:stretch>
              </p:blipFill>
              <p:spPr>
                <a:xfrm>
                  <a:off x="4836765" y="4192693"/>
                  <a:ext cx="2245470" cy="1902600"/>
                </a:xfrm>
                <a:prstGeom prst="rect">
                  <a:avLst/>
                </a:prstGeom>
              </p:spPr>
            </p:pic>
          </mc:Fallback>
        </mc:AlternateContent>
      </p:grpSp>
      <p:pic>
        <p:nvPicPr>
          <p:cNvPr id="20" name="Picture 4" descr="Diagram&#10;&#10;Description automatically generated">
            <a:extLst>
              <a:ext uri="{FF2B5EF4-FFF2-40B4-BE49-F238E27FC236}">
                <a16:creationId xmlns:a16="http://schemas.microsoft.com/office/drawing/2014/main" id="{F8412062-BF94-4163-9F5D-8B487A56AF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8001" r="-310" b="9984"/>
          <a:stretch/>
        </p:blipFill>
        <p:spPr bwMode="auto">
          <a:xfrm>
            <a:off x="8109379" y="3427694"/>
            <a:ext cx="3864704" cy="3473883"/>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8140F313-08BD-410F-8836-C91F2C6D6023}"/>
              </a:ext>
            </a:extLst>
          </p:cNvPr>
          <p:cNvGrpSpPr/>
          <p:nvPr/>
        </p:nvGrpSpPr>
        <p:grpSpPr>
          <a:xfrm>
            <a:off x="8782050" y="2469825"/>
            <a:ext cx="2544933" cy="4192911"/>
            <a:chOff x="8853487" y="2469825"/>
            <a:chExt cx="2544933" cy="4192911"/>
          </a:xfrm>
        </p:grpSpPr>
        <p:sp>
          <p:nvSpPr>
            <p:cNvPr id="23" name="Rectangle 22">
              <a:extLst>
                <a:ext uri="{FF2B5EF4-FFF2-40B4-BE49-F238E27FC236}">
                  <a16:creationId xmlns:a16="http://schemas.microsoft.com/office/drawing/2014/main" id="{215B1016-43BD-453F-B8C6-126C66CB71C1}"/>
                </a:ext>
              </a:extLst>
            </p:cNvPr>
            <p:cNvSpPr/>
            <p:nvPr/>
          </p:nvSpPr>
          <p:spPr>
            <a:xfrm>
              <a:off x="8853487" y="5341143"/>
              <a:ext cx="1095374" cy="13215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8FF89582-0625-4C15-B6A1-99DB56925BE2}"/>
                </a:ext>
              </a:extLst>
            </p:cNvPr>
            <p:cNvCxnSpPr>
              <a:cxnSpLocks/>
            </p:cNvCxnSpPr>
            <p:nvPr/>
          </p:nvCxnSpPr>
          <p:spPr>
            <a:xfrm flipH="1">
              <a:off x="9651353" y="2469825"/>
              <a:ext cx="1747067" cy="2830840"/>
            </a:xfrm>
            <a:prstGeom prst="straightConnector1">
              <a:avLst/>
            </a:prstGeom>
            <a:ln w="3492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30" name="TextBox 29">
            <a:extLst>
              <a:ext uri="{FF2B5EF4-FFF2-40B4-BE49-F238E27FC236}">
                <a16:creationId xmlns:a16="http://schemas.microsoft.com/office/drawing/2014/main" id="{7C31319B-4F7F-4907-ABC3-79591936526F}"/>
              </a:ext>
            </a:extLst>
          </p:cNvPr>
          <p:cNvSpPr txBox="1"/>
          <p:nvPr/>
        </p:nvSpPr>
        <p:spPr>
          <a:xfrm>
            <a:off x="5129213" y="6593681"/>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Arial"/>
                <a:cs typeface="Arial"/>
              </a:rPr>
              <a:t>Modified from Self et al. 1996</a:t>
            </a:r>
          </a:p>
        </p:txBody>
      </p:sp>
      <p:sp>
        <p:nvSpPr>
          <p:cNvPr id="2" name="TextBox 1">
            <a:extLst>
              <a:ext uri="{FF2B5EF4-FFF2-40B4-BE49-F238E27FC236}">
                <a16:creationId xmlns:a16="http://schemas.microsoft.com/office/drawing/2014/main" id="{09833FE1-5117-FBC9-E78F-1A5B4E77B52C}"/>
              </a:ext>
            </a:extLst>
          </p:cNvPr>
          <p:cNvSpPr txBox="1"/>
          <p:nvPr/>
        </p:nvSpPr>
        <p:spPr>
          <a:xfrm>
            <a:off x="8130357" y="667505"/>
            <a:ext cx="3196626"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Numerous explosive phases capped by a rhyolitic lava flow.</a:t>
            </a:r>
          </a:p>
        </p:txBody>
      </p:sp>
    </p:spTree>
    <p:extLst>
      <p:ext uri="{BB962C8B-B14F-4D97-AF65-F5344CB8AC3E}">
        <p14:creationId xmlns:p14="http://schemas.microsoft.com/office/powerpoint/2010/main" val="4269299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B69863B-B4D3-443C-B7A8-731B05895288}"/>
              </a:ext>
            </a:extLst>
          </p:cNvPr>
          <p:cNvSpPr txBox="1"/>
          <p:nvPr/>
        </p:nvSpPr>
        <p:spPr>
          <a:xfrm>
            <a:off x="0" y="0"/>
            <a:ext cx="7991003" cy="523220"/>
          </a:xfrm>
          <a:prstGeom prst="rect">
            <a:avLst/>
          </a:prstGeom>
          <a:noFill/>
        </p:spPr>
        <p:txBody>
          <a:bodyPr wrap="square" lIns="91440" tIns="45720" rIns="91440" bIns="45720" rtlCol="0" anchor="t">
            <a:spAutoFit/>
          </a:bodyPr>
          <a:lstStyle/>
          <a:p>
            <a:pPr algn="ctr">
              <a:defRPr/>
            </a:pPr>
            <a:r>
              <a:rPr lang="en-US" sz="2800" dirty="0">
                <a:latin typeface="Arial" panose="020B0604020202020204" pitchFamily="34" charset="0"/>
                <a:cs typeface="Arial" panose="020B0604020202020204" pitchFamily="34" charset="0"/>
              </a:rPr>
              <a:t>Eruption Characteristics from mapping of JLG</a:t>
            </a:r>
          </a:p>
        </p:txBody>
      </p:sp>
      <p:sp>
        <p:nvSpPr>
          <p:cNvPr id="9" name="TextBox 8">
            <a:extLst>
              <a:ext uri="{FF2B5EF4-FFF2-40B4-BE49-F238E27FC236}">
                <a16:creationId xmlns:a16="http://schemas.microsoft.com/office/drawing/2014/main" id="{A3F12BEC-B902-4B21-AB35-156AFA67EC0C}"/>
              </a:ext>
            </a:extLst>
          </p:cNvPr>
          <p:cNvSpPr txBox="1"/>
          <p:nvPr/>
        </p:nvSpPr>
        <p:spPr>
          <a:xfrm>
            <a:off x="296329" y="586267"/>
            <a:ext cx="6484520" cy="1077218"/>
          </a:xfrm>
          <a:prstGeom prst="rect">
            <a:avLst/>
          </a:prstGeom>
          <a:noFill/>
        </p:spPr>
        <p:txBody>
          <a:bodyPr wrap="square" lIns="91440" tIns="45720" rIns="91440" bIns="45720" rtlCol="0" anchor="t">
            <a:spAutoFit/>
          </a:bodyPr>
          <a:lstStyle/>
          <a:p>
            <a:pPr>
              <a:defRPr/>
            </a:pPr>
            <a:r>
              <a:rPr kumimoji="0" lang="en-US" sz="3200" b="0" i="0" u="none" strike="noStrike" kern="1200" cap="none" spc="0" normalizeH="0" baseline="0" noProof="0" dirty="0">
                <a:ln>
                  <a:noFill/>
                </a:ln>
                <a:effectLst/>
                <a:uLnTx/>
                <a:uFillTx/>
                <a:latin typeface="Arial" panose="020B0604020202020204" pitchFamily="34" charset="0"/>
                <a:cs typeface="Arial" panose="020B0604020202020204" pitchFamily="34" charset="0"/>
              </a:rPr>
              <a:t>Column </a:t>
            </a:r>
            <a:r>
              <a:rPr lang="en-US" sz="3200" dirty="0">
                <a:latin typeface="Arial" panose="020B0604020202020204" pitchFamily="34" charset="0"/>
                <a:cs typeface="Arial" panose="020B0604020202020204" pitchFamily="34" charset="0"/>
              </a:rPr>
              <a:t>Heights</a:t>
            </a:r>
            <a:r>
              <a:rPr kumimoji="0" lang="en-US" sz="32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 </a:t>
            </a:r>
            <a:r>
              <a:rPr lang="en-US" sz="3200" dirty="0">
                <a:latin typeface="Arial" panose="020B0604020202020204" pitchFamily="34" charset="0"/>
                <a:cs typeface="Arial" panose="020B0604020202020204" pitchFamily="34" charset="0"/>
              </a:rPr>
              <a:t>24 - 26</a:t>
            </a:r>
            <a:r>
              <a:rPr kumimoji="0" lang="en-US" sz="32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km</a:t>
            </a:r>
            <a:r>
              <a:rPr lang="en-US" sz="3200"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a:defRPr/>
            </a:pPr>
            <a:r>
              <a:rPr lang="en-US" sz="3200" dirty="0">
                <a:latin typeface="Arial" panose="020B0604020202020204" pitchFamily="34" charset="0"/>
                <a:cs typeface="Arial" panose="020B0604020202020204" pitchFamily="34" charset="0"/>
              </a:rPr>
              <a:t>Volume ~ 0.5 - 1 km</a:t>
            </a:r>
            <a:r>
              <a:rPr lang="en-US" sz="3200" baseline="30000" dirty="0">
                <a:latin typeface="Arial" panose="020B0604020202020204" pitchFamily="34" charset="0"/>
                <a:cs typeface="Arial" panose="020B0604020202020204" pitchFamily="34" charset="0"/>
              </a:rPr>
              <a:t>3</a:t>
            </a:r>
            <a:r>
              <a:rPr lang="en-US" sz="3200" dirty="0">
                <a:latin typeface="Arial" panose="020B0604020202020204" pitchFamily="34" charset="0"/>
                <a:cs typeface="Arial" panose="020B0604020202020204" pitchFamily="34" charset="0"/>
              </a:rPr>
              <a:t> </a:t>
            </a:r>
            <a:endParaRPr lang="en-US" sz="3200" b="0" i="0" u="none" strike="noStrike" kern="1200" cap="none" spc="0" normalizeH="0" noProof="0" dirty="0">
              <a:ln>
                <a:noFill/>
              </a:ln>
              <a:effectLst/>
              <a:uLnTx/>
              <a:uFillTx/>
              <a:latin typeface="Arial" panose="020B0604020202020204" pitchFamily="34" charset="0"/>
              <a:ea typeface="Calibri"/>
              <a:cs typeface="Arial" panose="020B0604020202020204" pitchFamily="34" charset="0"/>
            </a:endParaRPr>
          </a:p>
        </p:txBody>
      </p:sp>
      <p:sp>
        <p:nvSpPr>
          <p:cNvPr id="12" name="TextBox 11">
            <a:extLst>
              <a:ext uri="{FF2B5EF4-FFF2-40B4-BE49-F238E27FC236}">
                <a16:creationId xmlns:a16="http://schemas.microsoft.com/office/drawing/2014/main" id="{46E01518-B74E-4BC2-A98A-4C6492D5D9E1}"/>
              </a:ext>
            </a:extLst>
          </p:cNvPr>
          <p:cNvSpPr txBox="1"/>
          <p:nvPr/>
        </p:nvSpPr>
        <p:spPr>
          <a:xfrm>
            <a:off x="8692116" y="5639264"/>
            <a:ext cx="3310975" cy="1015663"/>
          </a:xfrm>
          <a:prstGeom prst="rect">
            <a:avLst/>
          </a:prstGeom>
          <a:noFill/>
        </p:spPr>
        <p:txBody>
          <a:bodyPr wrap="square" rtlCol="0">
            <a:spAutoFit/>
          </a:bodyPr>
          <a:lstStyle/>
          <a:p>
            <a:pPr algn="ctr"/>
            <a:r>
              <a:rPr lang="en-US" sz="2000" u="sng"/>
              <a:t>Methods </a:t>
            </a:r>
          </a:p>
          <a:p>
            <a:pPr algn="ctr"/>
            <a:r>
              <a:rPr lang="en-US" sz="2000" err="1"/>
              <a:t>Bonadonna</a:t>
            </a:r>
            <a:r>
              <a:rPr lang="en-US" sz="2000"/>
              <a:t> and Costa, 2012</a:t>
            </a:r>
          </a:p>
          <a:p>
            <a:pPr algn="ctr"/>
            <a:r>
              <a:rPr lang="en-US" sz="2000"/>
              <a:t>Carey and Sparks, 1986</a:t>
            </a:r>
          </a:p>
        </p:txBody>
      </p:sp>
      <p:pic>
        <p:nvPicPr>
          <p:cNvPr id="17" name="Picture 16" descr="A picture containing sky, outdoor, clouds, nature&#10;&#10;Description automatically generated">
            <a:extLst>
              <a:ext uri="{FF2B5EF4-FFF2-40B4-BE49-F238E27FC236}">
                <a16:creationId xmlns:a16="http://schemas.microsoft.com/office/drawing/2014/main" id="{2CF0A1C9-98D7-7228-19A3-47E2E51CDB5D}"/>
              </a:ext>
            </a:extLst>
          </p:cNvPr>
          <p:cNvPicPr>
            <a:picLocks noChangeAspect="1"/>
          </p:cNvPicPr>
          <p:nvPr/>
        </p:nvPicPr>
        <p:blipFill>
          <a:blip r:embed="rId3"/>
          <a:stretch>
            <a:fillRect/>
          </a:stretch>
        </p:blipFill>
        <p:spPr>
          <a:xfrm>
            <a:off x="8050460" y="415784"/>
            <a:ext cx="4159737" cy="2784188"/>
          </a:xfrm>
          <a:prstGeom prst="rect">
            <a:avLst/>
          </a:prstGeom>
        </p:spPr>
      </p:pic>
      <p:sp>
        <p:nvSpPr>
          <p:cNvPr id="18" name="TextBox 3">
            <a:extLst>
              <a:ext uri="{FF2B5EF4-FFF2-40B4-BE49-F238E27FC236}">
                <a16:creationId xmlns:a16="http://schemas.microsoft.com/office/drawing/2014/main" id="{C2C2327E-4AF8-02EE-5CAC-AF95E137E3C3}"/>
              </a:ext>
            </a:extLst>
          </p:cNvPr>
          <p:cNvSpPr txBox="1"/>
          <p:nvPr/>
        </p:nvSpPr>
        <p:spPr>
          <a:xfrm>
            <a:off x="11260016" y="3132015"/>
            <a:ext cx="935893"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Getty Images</a:t>
            </a:r>
          </a:p>
        </p:txBody>
      </p:sp>
      <p:sp>
        <p:nvSpPr>
          <p:cNvPr id="19" name="TextBox 4">
            <a:extLst>
              <a:ext uri="{FF2B5EF4-FFF2-40B4-BE49-F238E27FC236}">
                <a16:creationId xmlns:a16="http://schemas.microsoft.com/office/drawing/2014/main" id="{D1E1EC55-A946-E59A-ED0A-5C08E6D42403}"/>
              </a:ext>
            </a:extLst>
          </p:cNvPr>
          <p:cNvSpPr txBox="1"/>
          <p:nvPr/>
        </p:nvSpPr>
        <p:spPr>
          <a:xfrm>
            <a:off x="7991288" y="2198"/>
            <a:ext cx="2743199"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1991 Mt. Pinatubo</a:t>
            </a:r>
          </a:p>
        </p:txBody>
      </p:sp>
      <p:pic>
        <p:nvPicPr>
          <p:cNvPr id="20" name="Picture 19" descr="A picture containing outdoor, snow, nature, clouds&#10;&#10;Description automatically generated">
            <a:extLst>
              <a:ext uri="{FF2B5EF4-FFF2-40B4-BE49-F238E27FC236}">
                <a16:creationId xmlns:a16="http://schemas.microsoft.com/office/drawing/2014/main" id="{1D14B052-1519-93D6-F41F-D4160696E24A}"/>
              </a:ext>
            </a:extLst>
          </p:cNvPr>
          <p:cNvPicPr>
            <a:picLocks noChangeAspect="1"/>
          </p:cNvPicPr>
          <p:nvPr/>
        </p:nvPicPr>
        <p:blipFill>
          <a:blip r:embed="rId4"/>
          <a:stretch>
            <a:fillRect/>
          </a:stretch>
        </p:blipFill>
        <p:spPr>
          <a:xfrm>
            <a:off x="8036169" y="3837461"/>
            <a:ext cx="4159738" cy="2776415"/>
          </a:xfrm>
          <a:prstGeom prst="rect">
            <a:avLst/>
          </a:prstGeom>
        </p:spPr>
      </p:pic>
      <p:sp>
        <p:nvSpPr>
          <p:cNvPr id="21" name="TextBox 6">
            <a:extLst>
              <a:ext uri="{FF2B5EF4-FFF2-40B4-BE49-F238E27FC236}">
                <a16:creationId xmlns:a16="http://schemas.microsoft.com/office/drawing/2014/main" id="{8EE0E4CE-473E-35AA-5AF8-7C9D463075DE}"/>
              </a:ext>
            </a:extLst>
          </p:cNvPr>
          <p:cNvSpPr txBox="1"/>
          <p:nvPr/>
        </p:nvSpPr>
        <p:spPr>
          <a:xfrm>
            <a:off x="7991288" y="3458096"/>
            <a:ext cx="2743199"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1980 Mt. St. Helens</a:t>
            </a:r>
          </a:p>
        </p:txBody>
      </p:sp>
      <p:sp>
        <p:nvSpPr>
          <p:cNvPr id="22" name="TextBox 7">
            <a:extLst>
              <a:ext uri="{FF2B5EF4-FFF2-40B4-BE49-F238E27FC236}">
                <a16:creationId xmlns:a16="http://schemas.microsoft.com/office/drawing/2014/main" id="{684AE2D8-D604-E02C-D39A-A6FAB6C05706}"/>
              </a:ext>
            </a:extLst>
          </p:cNvPr>
          <p:cNvSpPr txBox="1"/>
          <p:nvPr/>
        </p:nvSpPr>
        <p:spPr>
          <a:xfrm>
            <a:off x="10379232" y="3455898"/>
            <a:ext cx="1979459"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~20 km; ~1km</a:t>
            </a:r>
            <a:r>
              <a:rPr lang="en-US" baseline="30000" dirty="0">
                <a:latin typeface="Arial" panose="020B0604020202020204" pitchFamily="34" charset="0"/>
                <a:cs typeface="Arial" panose="020B0604020202020204" pitchFamily="34" charset="0"/>
              </a:rPr>
              <a:t>3</a:t>
            </a:r>
          </a:p>
        </p:txBody>
      </p:sp>
      <p:sp>
        <p:nvSpPr>
          <p:cNvPr id="23" name="TextBox 8">
            <a:extLst>
              <a:ext uri="{FF2B5EF4-FFF2-40B4-BE49-F238E27FC236}">
                <a16:creationId xmlns:a16="http://schemas.microsoft.com/office/drawing/2014/main" id="{AB6A1C7F-D864-C841-E104-DE9EA2220D35}"/>
              </a:ext>
            </a:extLst>
          </p:cNvPr>
          <p:cNvSpPr txBox="1"/>
          <p:nvPr/>
        </p:nvSpPr>
        <p:spPr>
          <a:xfrm>
            <a:off x="10079529" y="27467"/>
            <a:ext cx="231557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~35 km;   ~10km</a:t>
            </a:r>
            <a:r>
              <a:rPr lang="en-US" baseline="30000" dirty="0">
                <a:latin typeface="Arial" panose="020B0604020202020204" pitchFamily="34" charset="0"/>
                <a:cs typeface="Arial" panose="020B0604020202020204" pitchFamily="34" charset="0"/>
              </a:rPr>
              <a:t>3</a:t>
            </a:r>
          </a:p>
        </p:txBody>
      </p:sp>
      <p:pic>
        <p:nvPicPr>
          <p:cNvPr id="24" name="Picture 23" descr="A picture containing text, drawing, colorful, painting&#10;&#10;Description automatically generated">
            <a:extLst>
              <a:ext uri="{FF2B5EF4-FFF2-40B4-BE49-F238E27FC236}">
                <a16:creationId xmlns:a16="http://schemas.microsoft.com/office/drawing/2014/main" id="{35A2A879-4451-0254-1172-3DD6BBB0B8F4}"/>
              </a:ext>
            </a:extLst>
          </p:cNvPr>
          <p:cNvPicPr>
            <a:picLocks noChangeAspect="1"/>
          </p:cNvPicPr>
          <p:nvPr/>
        </p:nvPicPr>
        <p:blipFill>
          <a:blip r:embed="rId5"/>
          <a:stretch>
            <a:fillRect/>
          </a:stretch>
        </p:blipFill>
        <p:spPr>
          <a:xfrm>
            <a:off x="72190" y="1881312"/>
            <a:ext cx="7846594" cy="4739690"/>
          </a:xfrm>
          <a:prstGeom prst="rect">
            <a:avLst/>
          </a:prstGeom>
        </p:spPr>
      </p:pic>
    </p:spTree>
    <p:extLst>
      <p:ext uri="{BB962C8B-B14F-4D97-AF65-F5344CB8AC3E}">
        <p14:creationId xmlns:p14="http://schemas.microsoft.com/office/powerpoint/2010/main" val="4146251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27">
            <a:extLst>
              <a:ext uri="{FF2B5EF4-FFF2-40B4-BE49-F238E27FC236}">
                <a16:creationId xmlns:a16="http://schemas.microsoft.com/office/drawing/2014/main" id="{CEF6118E-44FB-4509-B4D9-129052E4C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714817-273C-364A-A8D7-026E93FDC366}"/>
              </a:ext>
            </a:extLst>
          </p:cNvPr>
          <p:cNvSpPr>
            <a:spLocks noGrp="1"/>
          </p:cNvSpPr>
          <p:nvPr>
            <p:ph type="title"/>
          </p:nvPr>
        </p:nvSpPr>
        <p:spPr>
          <a:xfrm>
            <a:off x="598487" y="267012"/>
            <a:ext cx="3986155" cy="604358"/>
          </a:xfrm>
        </p:spPr>
        <p:txBody>
          <a:bodyPr anchor="b">
            <a:normAutofit fontScale="90000"/>
          </a:bodyPr>
          <a:lstStyle/>
          <a:p>
            <a:r>
              <a:rPr lang="en-US" sz="4000" dirty="0">
                <a:latin typeface="Arial" panose="020B0604020202020204" pitchFamily="34" charset="0"/>
                <a:cs typeface="Arial" panose="020B0604020202020204" pitchFamily="34" charset="0"/>
              </a:rPr>
              <a:t>Purpose</a:t>
            </a:r>
          </a:p>
        </p:txBody>
      </p:sp>
      <p:pic>
        <p:nvPicPr>
          <p:cNvPr id="6" name="Picture 5" descr="A landscape with hills and trees&#10;&#10;Description automatically generated with medium confidence">
            <a:extLst>
              <a:ext uri="{FF2B5EF4-FFF2-40B4-BE49-F238E27FC236}">
                <a16:creationId xmlns:a16="http://schemas.microsoft.com/office/drawing/2014/main" id="{1B706391-3A55-DE45-BA4C-C98AE66ECB14}"/>
              </a:ext>
            </a:extLst>
          </p:cNvPr>
          <p:cNvPicPr>
            <a:picLocks noChangeAspect="1"/>
          </p:cNvPicPr>
          <p:nvPr/>
        </p:nvPicPr>
        <p:blipFill rotWithShape="1">
          <a:blip r:embed="rId3"/>
          <a:srcRect t="20438" r="1" b="5096"/>
          <a:stretch/>
        </p:blipFill>
        <p:spPr>
          <a:xfrm>
            <a:off x="5186554" y="98994"/>
            <a:ext cx="6806703" cy="2623097"/>
          </a:xfrm>
          <a:prstGeom prst="rect">
            <a:avLst/>
          </a:prstGeom>
        </p:spPr>
      </p:pic>
      <p:sp>
        <p:nvSpPr>
          <p:cNvPr id="3" name="Content Placeholder 2">
            <a:extLst>
              <a:ext uri="{FF2B5EF4-FFF2-40B4-BE49-F238E27FC236}">
                <a16:creationId xmlns:a16="http://schemas.microsoft.com/office/drawing/2014/main" id="{7CC9471D-459D-7C4A-B4F8-CECA4B6B72A8}"/>
              </a:ext>
            </a:extLst>
          </p:cNvPr>
          <p:cNvSpPr>
            <a:spLocks noGrp="1"/>
          </p:cNvSpPr>
          <p:nvPr>
            <p:ph idx="1"/>
          </p:nvPr>
        </p:nvSpPr>
        <p:spPr>
          <a:xfrm>
            <a:off x="198743" y="1276227"/>
            <a:ext cx="4792117" cy="5210634"/>
          </a:xfrm>
        </p:spPr>
        <p:txBody>
          <a:bodyPr>
            <a:normAutofit lnSpcReduction="10000"/>
          </a:bodyPr>
          <a:lstStyle/>
          <a:p>
            <a:pPr marL="0" indent="0">
              <a:buNone/>
            </a:pPr>
            <a:r>
              <a:rPr lang="en-US" sz="2600" dirty="0">
                <a:latin typeface="Arial" panose="020B0604020202020204" pitchFamily="34" charset="0"/>
                <a:cs typeface="Arial" panose="020B0604020202020204" pitchFamily="34" charset="0"/>
                <a:sym typeface="Wingdings" pitchFamily="2" charset="2"/>
              </a:rPr>
              <a:t>Examine the textures of the El </a:t>
            </a:r>
            <a:r>
              <a:rPr lang="en-US" sz="2600" dirty="0" err="1">
                <a:latin typeface="Arial" panose="020B0604020202020204" pitchFamily="34" charset="0"/>
                <a:cs typeface="Arial" panose="020B0604020202020204" pitchFamily="34" charset="0"/>
                <a:sym typeface="Wingdings" pitchFamily="2" charset="2"/>
              </a:rPr>
              <a:t>Cajete</a:t>
            </a:r>
            <a:r>
              <a:rPr lang="en-US" sz="2600" dirty="0">
                <a:latin typeface="Arial" panose="020B0604020202020204" pitchFamily="34" charset="0"/>
                <a:cs typeface="Arial" panose="020B0604020202020204" pitchFamily="34" charset="0"/>
                <a:sym typeface="Wingdings" pitchFamily="2" charset="2"/>
              </a:rPr>
              <a:t> pumice to understand:</a:t>
            </a:r>
          </a:p>
          <a:p>
            <a:pPr lvl="1"/>
            <a:r>
              <a:rPr lang="en-US" sz="2600" dirty="0">
                <a:latin typeface="Arial" panose="020B0604020202020204" pitchFamily="34" charset="0"/>
                <a:cs typeface="Arial" panose="020B0604020202020204" pitchFamily="34" charset="0"/>
                <a:sym typeface="Wingdings" pitchFamily="2" charset="2"/>
              </a:rPr>
              <a:t> Is there a new batch of magma beneath the caldera?</a:t>
            </a:r>
          </a:p>
          <a:p>
            <a:pPr lvl="2"/>
            <a:r>
              <a:rPr lang="en-US" sz="2600" dirty="0">
                <a:latin typeface="Arial" panose="020B0604020202020204" pitchFamily="34" charset="0"/>
                <a:cs typeface="Arial" panose="020B0604020202020204" pitchFamily="34" charset="0"/>
                <a:sym typeface="Wingdings" pitchFamily="2" charset="2"/>
              </a:rPr>
              <a:t>Are the pumices petrographically and composition different from the caldera-forming pumice?</a:t>
            </a:r>
          </a:p>
          <a:p>
            <a:pPr lvl="2"/>
            <a:r>
              <a:rPr lang="en-US" sz="2600" dirty="0">
                <a:latin typeface="Arial" panose="020B0604020202020204" pitchFamily="34" charset="0"/>
                <a:cs typeface="Arial" panose="020B0604020202020204" pitchFamily="34" charset="0"/>
                <a:sym typeface="Wingdings" pitchFamily="2" charset="2"/>
              </a:rPr>
              <a:t>Hypothesized magma mixing. </a:t>
            </a:r>
          </a:p>
          <a:p>
            <a:pPr lvl="1"/>
            <a:r>
              <a:rPr lang="en-US" sz="2600" dirty="0">
                <a:latin typeface="Arial" panose="020B0604020202020204" pitchFamily="34" charset="0"/>
                <a:cs typeface="Arial" panose="020B0604020202020204" pitchFamily="34" charset="0"/>
                <a:sym typeface="Wingdings" pitchFamily="2" charset="2"/>
              </a:rPr>
              <a:t>Plumbing system dynamics that led to the youngest eruption.</a:t>
            </a:r>
          </a:p>
          <a:p>
            <a:pPr marL="457200" lvl="1" indent="0">
              <a:buNone/>
            </a:pPr>
            <a:endParaRPr lang="en-US" sz="1400" dirty="0">
              <a:latin typeface="Arial" panose="020B0604020202020204" pitchFamily="34" charset="0"/>
              <a:cs typeface="Arial" panose="020B0604020202020204" pitchFamily="34" charset="0"/>
              <a:sym typeface="Wingdings" pitchFamily="2" charset="2"/>
            </a:endParaRPr>
          </a:p>
          <a:p>
            <a:pPr marL="0" indent="0">
              <a:buNone/>
            </a:pPr>
            <a:endParaRPr lang="en-US" sz="1400" dirty="0">
              <a:latin typeface="Arial" panose="020B0604020202020204" pitchFamily="34" charset="0"/>
              <a:cs typeface="Arial" panose="020B0604020202020204" pitchFamily="34" charset="0"/>
            </a:endParaRPr>
          </a:p>
        </p:txBody>
      </p:sp>
      <p:pic>
        <p:nvPicPr>
          <p:cNvPr id="5" name="Picture 4" descr="A picture containing ground, outdoor, rock, rocky&#10;&#10;Description automatically generated">
            <a:extLst>
              <a:ext uri="{FF2B5EF4-FFF2-40B4-BE49-F238E27FC236}">
                <a16:creationId xmlns:a16="http://schemas.microsoft.com/office/drawing/2014/main" id="{1FD0BB2A-E937-35C8-1040-5CDC94C3EE7A}"/>
              </a:ext>
            </a:extLst>
          </p:cNvPr>
          <p:cNvPicPr>
            <a:picLocks noChangeAspect="1"/>
          </p:cNvPicPr>
          <p:nvPr/>
        </p:nvPicPr>
        <p:blipFill rotWithShape="1">
          <a:blip r:embed="rId4"/>
          <a:srcRect t="5625" r="1" b="20586"/>
          <a:stretch/>
        </p:blipFill>
        <p:spPr>
          <a:xfrm>
            <a:off x="5186554" y="2775341"/>
            <a:ext cx="6806703" cy="3352653"/>
          </a:xfrm>
          <a:prstGeom prst="rect">
            <a:avLst/>
          </a:prstGeom>
        </p:spPr>
      </p:pic>
      <p:pic>
        <p:nvPicPr>
          <p:cNvPr id="4" name="Picture 3">
            <a:extLst>
              <a:ext uri="{FF2B5EF4-FFF2-40B4-BE49-F238E27FC236}">
                <a16:creationId xmlns:a16="http://schemas.microsoft.com/office/drawing/2014/main" id="{5AF6E4F2-013E-5B48-8130-09DB9901CA71}"/>
              </a:ext>
            </a:extLst>
          </p:cNvPr>
          <p:cNvPicPr>
            <a:picLocks noChangeAspect="1"/>
          </p:cNvPicPr>
          <p:nvPr/>
        </p:nvPicPr>
        <p:blipFill>
          <a:blip r:embed="rId5"/>
          <a:stretch>
            <a:fillRect/>
          </a:stretch>
        </p:blipFill>
        <p:spPr>
          <a:xfrm>
            <a:off x="76200" y="6166021"/>
            <a:ext cx="443958" cy="628941"/>
          </a:xfrm>
          <a:prstGeom prst="rect">
            <a:avLst/>
          </a:prstGeom>
        </p:spPr>
      </p:pic>
      <p:sp>
        <p:nvSpPr>
          <p:cNvPr id="7" name="TextBox 6">
            <a:extLst>
              <a:ext uri="{FF2B5EF4-FFF2-40B4-BE49-F238E27FC236}">
                <a16:creationId xmlns:a16="http://schemas.microsoft.com/office/drawing/2014/main" id="{2257E372-A4C0-89DC-10D5-686FA4530DE8}"/>
              </a:ext>
            </a:extLst>
          </p:cNvPr>
          <p:cNvSpPr txBox="1"/>
          <p:nvPr/>
        </p:nvSpPr>
        <p:spPr>
          <a:xfrm>
            <a:off x="5186554" y="6121469"/>
            <a:ext cx="6879854" cy="784830"/>
          </a:xfrm>
          <a:prstGeom prst="rect">
            <a:avLst/>
          </a:prstGeom>
          <a:noFill/>
        </p:spPr>
        <p:txBody>
          <a:bodyPr wrap="square" rtlCol="0">
            <a:spAutoFit/>
          </a:bodyPr>
          <a:lstStyle/>
          <a:p>
            <a:r>
              <a:rPr lang="en-US" sz="1500" dirty="0">
                <a:latin typeface="Arial" panose="020B0604020202020204" pitchFamily="34" charset="0"/>
                <a:cs typeface="Arial" panose="020B0604020202020204" pitchFamily="34" charset="0"/>
              </a:rPr>
              <a:t>Top image shows an overview of the caldera. Bottom image shows a closeup of the El </a:t>
            </a:r>
            <a:r>
              <a:rPr lang="en-US" sz="1500" dirty="0" err="1">
                <a:latin typeface="Arial" panose="020B0604020202020204" pitchFamily="34" charset="0"/>
                <a:cs typeface="Arial" panose="020B0604020202020204" pitchFamily="34" charset="0"/>
              </a:rPr>
              <a:t>Cajete</a:t>
            </a:r>
            <a:r>
              <a:rPr lang="en-US" sz="1500" dirty="0">
                <a:latin typeface="Arial" panose="020B0604020202020204" pitchFamily="34" charset="0"/>
                <a:cs typeface="Arial" panose="020B0604020202020204" pitchFamily="34" charset="0"/>
              </a:rPr>
              <a:t> Lower and Upper I Units divided by a thin layer of ash (camera lens for scale).</a:t>
            </a:r>
          </a:p>
        </p:txBody>
      </p:sp>
    </p:spTree>
    <p:extLst>
      <p:ext uri="{BB962C8B-B14F-4D97-AF65-F5344CB8AC3E}">
        <p14:creationId xmlns:p14="http://schemas.microsoft.com/office/powerpoint/2010/main" val="1655187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37D84-B4AC-BC46-9420-3A584BFDCD23}"/>
              </a:ext>
            </a:extLst>
          </p:cNvPr>
          <p:cNvSpPr>
            <a:spLocks noGrp="1"/>
          </p:cNvSpPr>
          <p:nvPr>
            <p:ph type="title"/>
          </p:nvPr>
        </p:nvSpPr>
        <p:spPr>
          <a:xfrm>
            <a:off x="2554160" y="204350"/>
            <a:ext cx="6624403" cy="872845"/>
          </a:xfrm>
        </p:spPr>
        <p:txBody>
          <a:bodyPr>
            <a:normAutofit/>
          </a:bodyPr>
          <a:lstStyle/>
          <a:p>
            <a:pPr algn="ctr"/>
            <a:r>
              <a:rPr lang="en-US" sz="4800" dirty="0">
                <a:latin typeface="Arial" panose="020B0604020202020204" pitchFamily="34" charset="0"/>
                <a:cs typeface="Arial" panose="020B0604020202020204" pitchFamily="34" charset="0"/>
              </a:rPr>
              <a:t>Densities and Methods</a:t>
            </a:r>
          </a:p>
        </p:txBody>
      </p:sp>
      <p:sp>
        <p:nvSpPr>
          <p:cNvPr id="3" name="Content Placeholder 2">
            <a:extLst>
              <a:ext uri="{FF2B5EF4-FFF2-40B4-BE49-F238E27FC236}">
                <a16:creationId xmlns:a16="http://schemas.microsoft.com/office/drawing/2014/main" id="{A85A0BB9-45E2-2549-B752-04A8D890200A}"/>
              </a:ext>
            </a:extLst>
          </p:cNvPr>
          <p:cNvSpPr>
            <a:spLocks noGrp="1"/>
          </p:cNvSpPr>
          <p:nvPr>
            <p:ph idx="1"/>
          </p:nvPr>
        </p:nvSpPr>
        <p:spPr>
          <a:xfrm>
            <a:off x="7152833" y="1077194"/>
            <a:ext cx="4934524" cy="5576455"/>
          </a:xfrm>
        </p:spPr>
        <p:txBody>
          <a:bodyPr>
            <a:normAutofit/>
          </a:bodyPr>
          <a:lstStyle/>
          <a:p>
            <a:r>
              <a:rPr lang="en-US" sz="2400" dirty="0">
                <a:latin typeface="Arial" panose="020B0604020202020204" pitchFamily="34" charset="0"/>
                <a:cs typeface="Arial" panose="020B0604020202020204" pitchFamily="34" charset="0"/>
              </a:rPr>
              <a:t>Based on the density data, 10 thin sections were selected (outlined in black).</a:t>
            </a:r>
          </a:p>
          <a:p>
            <a:pPr lvl="1"/>
            <a:r>
              <a:rPr lang="en-US" dirty="0">
                <a:latin typeface="Arial" panose="020B0604020202020204" pitchFamily="34" charset="0"/>
                <a:cs typeface="Arial" panose="020B0604020202020204" pitchFamily="34" charset="0"/>
              </a:rPr>
              <a:t>5 from each unit.</a:t>
            </a:r>
          </a:p>
          <a:p>
            <a:pPr lvl="1"/>
            <a:r>
              <a:rPr lang="en-US" dirty="0">
                <a:latin typeface="Arial" panose="020B0604020202020204" pitchFamily="34" charset="0"/>
                <a:cs typeface="Arial" panose="020B0604020202020204" pitchFamily="34" charset="0"/>
              </a:rPr>
              <a:t>3 came from the peaks and 2 from the tails ends.</a:t>
            </a:r>
          </a:p>
          <a:p>
            <a:r>
              <a:rPr lang="en-US" sz="2400" dirty="0">
                <a:latin typeface="Arial" panose="020B0604020202020204" pitchFamily="34" charset="0"/>
                <a:cs typeface="Arial" panose="020B0604020202020204" pitchFamily="34" charset="0"/>
              </a:rPr>
              <a:t>Thin sections were imaged using a petrographic microscope and mapped using Adobe Illustrator.</a:t>
            </a:r>
          </a:p>
          <a:p>
            <a:r>
              <a:rPr lang="en-US" sz="2400" dirty="0">
                <a:latin typeface="Arial" panose="020B0604020202020204" pitchFamily="34" charset="0"/>
                <a:cs typeface="Arial" panose="020B0604020202020204" pitchFamily="34" charset="0"/>
              </a:rPr>
              <a:t>Mapping involved locating and identifying contacts between different textures, shear textures, and minerals phases present (xenocrysts and phenocrysts) and characteristics.</a:t>
            </a:r>
          </a:p>
          <a:p>
            <a:pPr lvl="1"/>
            <a:endParaRPr lang="en-US" sz="1800" dirty="0"/>
          </a:p>
        </p:txBody>
      </p:sp>
      <p:pic>
        <p:nvPicPr>
          <p:cNvPr id="4" name="Picture 3">
            <a:extLst>
              <a:ext uri="{FF2B5EF4-FFF2-40B4-BE49-F238E27FC236}">
                <a16:creationId xmlns:a16="http://schemas.microsoft.com/office/drawing/2014/main" id="{A99080AD-A3DD-CF4B-97EA-BB31DC24673E}"/>
              </a:ext>
            </a:extLst>
          </p:cNvPr>
          <p:cNvPicPr>
            <a:picLocks noChangeAspect="1"/>
          </p:cNvPicPr>
          <p:nvPr/>
        </p:nvPicPr>
        <p:blipFill>
          <a:blip r:embed="rId2"/>
          <a:stretch>
            <a:fillRect/>
          </a:stretch>
        </p:blipFill>
        <p:spPr>
          <a:xfrm>
            <a:off x="76200" y="6166021"/>
            <a:ext cx="443958" cy="628941"/>
          </a:xfrm>
          <a:prstGeom prst="rect">
            <a:avLst/>
          </a:prstGeom>
        </p:spPr>
      </p:pic>
      <p:pic>
        <p:nvPicPr>
          <p:cNvPr id="27" name="Picture 26" descr="Graphical user interface, chart, bar chart, histogram&#10;&#10;Description automatically generated">
            <a:extLst>
              <a:ext uri="{FF2B5EF4-FFF2-40B4-BE49-F238E27FC236}">
                <a16:creationId xmlns:a16="http://schemas.microsoft.com/office/drawing/2014/main" id="{E941EAA6-CA99-ECBB-76C1-778AF3DE9FC6}"/>
              </a:ext>
            </a:extLst>
          </p:cNvPr>
          <p:cNvPicPr>
            <a:picLocks noChangeAspect="1"/>
          </p:cNvPicPr>
          <p:nvPr/>
        </p:nvPicPr>
        <p:blipFill>
          <a:blip r:embed="rId3"/>
          <a:stretch>
            <a:fillRect/>
          </a:stretch>
        </p:blipFill>
        <p:spPr>
          <a:xfrm>
            <a:off x="104643" y="1077195"/>
            <a:ext cx="7019247" cy="4475254"/>
          </a:xfrm>
          <a:prstGeom prst="rect">
            <a:avLst/>
          </a:prstGeom>
        </p:spPr>
      </p:pic>
      <p:sp>
        <p:nvSpPr>
          <p:cNvPr id="28" name="Rectangle 27">
            <a:extLst>
              <a:ext uri="{FF2B5EF4-FFF2-40B4-BE49-F238E27FC236}">
                <a16:creationId xmlns:a16="http://schemas.microsoft.com/office/drawing/2014/main" id="{54BE8937-7336-7DCF-2F82-639FC4C3CDFF}"/>
              </a:ext>
            </a:extLst>
          </p:cNvPr>
          <p:cNvSpPr/>
          <p:nvPr/>
        </p:nvSpPr>
        <p:spPr>
          <a:xfrm>
            <a:off x="1321159" y="1655513"/>
            <a:ext cx="249582" cy="916237"/>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7FAA99C-8BDC-FF57-A4E2-3DAD993C0526}"/>
              </a:ext>
            </a:extLst>
          </p:cNvPr>
          <p:cNvSpPr/>
          <p:nvPr/>
        </p:nvSpPr>
        <p:spPr>
          <a:xfrm>
            <a:off x="1605595" y="1995349"/>
            <a:ext cx="249582" cy="57640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FC80FF6-753D-7FED-0D48-4737FA43BAA6}"/>
              </a:ext>
            </a:extLst>
          </p:cNvPr>
          <p:cNvSpPr/>
          <p:nvPr/>
        </p:nvSpPr>
        <p:spPr>
          <a:xfrm>
            <a:off x="1036723" y="1788460"/>
            <a:ext cx="249582" cy="78240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8026707-3D75-973D-5449-E5B1C6D55652}"/>
              </a:ext>
            </a:extLst>
          </p:cNvPr>
          <p:cNvSpPr/>
          <p:nvPr/>
        </p:nvSpPr>
        <p:spPr>
          <a:xfrm>
            <a:off x="1323787" y="3898608"/>
            <a:ext cx="246954" cy="951383"/>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B060ECB-0298-D341-4BFE-A57BA1A28987}"/>
              </a:ext>
            </a:extLst>
          </p:cNvPr>
          <p:cNvSpPr/>
          <p:nvPr/>
        </p:nvSpPr>
        <p:spPr>
          <a:xfrm>
            <a:off x="1606197" y="4005930"/>
            <a:ext cx="237572" cy="84406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4D703E5-C980-3A5E-D0D9-4FD67336DB97}"/>
              </a:ext>
            </a:extLst>
          </p:cNvPr>
          <p:cNvSpPr/>
          <p:nvPr/>
        </p:nvSpPr>
        <p:spPr>
          <a:xfrm>
            <a:off x="1039350" y="3961469"/>
            <a:ext cx="246953" cy="8874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69CE960-AEF2-E7BA-7AD8-3A1479563D65}"/>
              </a:ext>
            </a:extLst>
          </p:cNvPr>
          <p:cNvSpPr/>
          <p:nvPr/>
        </p:nvSpPr>
        <p:spPr>
          <a:xfrm>
            <a:off x="1883442" y="4623075"/>
            <a:ext cx="237572" cy="226917"/>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8D5F38C6-0429-F567-BD4F-18E18DD0D41A}"/>
              </a:ext>
            </a:extLst>
          </p:cNvPr>
          <p:cNvSpPr txBox="1"/>
          <p:nvPr/>
        </p:nvSpPr>
        <p:spPr>
          <a:xfrm>
            <a:off x="781125" y="5683273"/>
            <a:ext cx="5666282"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Histograms suggest 2 peaks indicating a denser outer rim and lighter core of the magma in the conduit during ascent  </a:t>
            </a:r>
          </a:p>
        </p:txBody>
      </p:sp>
    </p:spTree>
    <p:extLst>
      <p:ext uri="{BB962C8B-B14F-4D97-AF65-F5344CB8AC3E}">
        <p14:creationId xmlns:p14="http://schemas.microsoft.com/office/powerpoint/2010/main" val="239704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D193C-7437-64DD-26C5-54620E116552}"/>
              </a:ext>
            </a:extLst>
          </p:cNvPr>
          <p:cNvSpPr>
            <a:spLocks noGrp="1"/>
          </p:cNvSpPr>
          <p:nvPr>
            <p:ph type="title"/>
          </p:nvPr>
        </p:nvSpPr>
        <p:spPr>
          <a:xfrm>
            <a:off x="3063874" y="-235977"/>
            <a:ext cx="10515600" cy="1325563"/>
          </a:xfrm>
        </p:spPr>
        <p:txBody>
          <a:bodyPr/>
          <a:lstStyle/>
          <a:p>
            <a:r>
              <a:rPr lang="en-US" dirty="0">
                <a:latin typeface="Arial" panose="020B0604020202020204" pitchFamily="34" charset="0"/>
                <a:cs typeface="Arial" panose="020B0604020202020204" pitchFamily="34" charset="0"/>
              </a:rPr>
              <a:t>Thin Section Mapping</a:t>
            </a:r>
          </a:p>
        </p:txBody>
      </p:sp>
      <p:pic>
        <p:nvPicPr>
          <p:cNvPr id="3" name="Picture 2" descr="Map&#10;&#10;Description automatically generated">
            <a:extLst>
              <a:ext uri="{FF2B5EF4-FFF2-40B4-BE49-F238E27FC236}">
                <a16:creationId xmlns:a16="http://schemas.microsoft.com/office/drawing/2014/main" id="{D09C721E-BF85-7BCF-9660-D6DE8B013FBE}"/>
              </a:ext>
            </a:extLst>
          </p:cNvPr>
          <p:cNvPicPr>
            <a:picLocks noChangeAspect="1"/>
          </p:cNvPicPr>
          <p:nvPr/>
        </p:nvPicPr>
        <p:blipFill rotWithShape="1">
          <a:blip r:embed="rId2"/>
          <a:srcRect l="1346" t="4853" r="830" b="6059"/>
          <a:stretch/>
        </p:blipFill>
        <p:spPr>
          <a:xfrm>
            <a:off x="342726" y="976867"/>
            <a:ext cx="5588518" cy="4159450"/>
          </a:xfrm>
          <a:prstGeom prst="rect">
            <a:avLst/>
          </a:prstGeom>
        </p:spPr>
      </p:pic>
      <p:pic>
        <p:nvPicPr>
          <p:cNvPr id="4" name="Picture 3" descr="Map&#10;&#10;Description automatically generated">
            <a:extLst>
              <a:ext uri="{FF2B5EF4-FFF2-40B4-BE49-F238E27FC236}">
                <a16:creationId xmlns:a16="http://schemas.microsoft.com/office/drawing/2014/main" id="{26C0E949-D89A-AB86-F800-312C2CC549EA}"/>
              </a:ext>
            </a:extLst>
          </p:cNvPr>
          <p:cNvPicPr>
            <a:picLocks noChangeAspect="1"/>
          </p:cNvPicPr>
          <p:nvPr/>
        </p:nvPicPr>
        <p:blipFill rotWithShape="1">
          <a:blip r:embed="rId3"/>
          <a:srcRect t="4330"/>
          <a:stretch/>
        </p:blipFill>
        <p:spPr>
          <a:xfrm>
            <a:off x="6234694" y="1013415"/>
            <a:ext cx="5904667" cy="4193404"/>
          </a:xfrm>
          <a:prstGeom prst="rect">
            <a:avLst/>
          </a:prstGeom>
        </p:spPr>
      </p:pic>
      <p:sp>
        <p:nvSpPr>
          <p:cNvPr id="6" name="TextBox 5">
            <a:extLst>
              <a:ext uri="{FF2B5EF4-FFF2-40B4-BE49-F238E27FC236}">
                <a16:creationId xmlns:a16="http://schemas.microsoft.com/office/drawing/2014/main" id="{87B3CF34-DDB6-BF81-5FEF-23F8CC576085}"/>
              </a:ext>
            </a:extLst>
          </p:cNvPr>
          <p:cNvSpPr txBox="1"/>
          <p:nvPr/>
        </p:nvSpPr>
        <p:spPr>
          <a:xfrm>
            <a:off x="293298" y="5056617"/>
            <a:ext cx="1628774" cy="800219"/>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Legend:</a:t>
            </a:r>
          </a:p>
          <a:p>
            <a:endParaRPr lang="en-US" dirty="0"/>
          </a:p>
        </p:txBody>
      </p:sp>
      <p:cxnSp>
        <p:nvCxnSpPr>
          <p:cNvPr id="7" name="Straight Connector 6">
            <a:extLst>
              <a:ext uri="{FF2B5EF4-FFF2-40B4-BE49-F238E27FC236}">
                <a16:creationId xmlns:a16="http://schemas.microsoft.com/office/drawing/2014/main" id="{C3C341C4-A21F-F6B8-0816-A09438F73209}"/>
              </a:ext>
            </a:extLst>
          </p:cNvPr>
          <p:cNvCxnSpPr/>
          <p:nvPr/>
        </p:nvCxnSpPr>
        <p:spPr>
          <a:xfrm>
            <a:off x="421884" y="5776205"/>
            <a:ext cx="442913" cy="0"/>
          </a:xfrm>
          <a:prstGeom prst="line">
            <a:avLst/>
          </a:prstGeom>
          <a:ln w="38100">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8" name="Straight Connector 7">
            <a:extLst>
              <a:ext uri="{FF2B5EF4-FFF2-40B4-BE49-F238E27FC236}">
                <a16:creationId xmlns:a16="http://schemas.microsoft.com/office/drawing/2014/main" id="{ED1902EF-B671-2B71-88EE-6EBF3F367214}"/>
              </a:ext>
            </a:extLst>
          </p:cNvPr>
          <p:cNvCxnSpPr/>
          <p:nvPr/>
        </p:nvCxnSpPr>
        <p:spPr>
          <a:xfrm>
            <a:off x="421884" y="6223905"/>
            <a:ext cx="442913" cy="0"/>
          </a:xfrm>
          <a:prstGeom prst="line">
            <a:avLst/>
          </a:prstGeom>
          <a:ln w="38100">
            <a:solidFill>
              <a:schemeClr val="accent4">
                <a:lumMod val="60000"/>
                <a:lumOff val="40000"/>
              </a:schemeClr>
            </a:solidFill>
          </a:ln>
        </p:spPr>
        <p:style>
          <a:lnRef idx="3">
            <a:schemeClr val="accent4"/>
          </a:lnRef>
          <a:fillRef idx="0">
            <a:schemeClr val="accent4"/>
          </a:fillRef>
          <a:effectRef idx="2">
            <a:schemeClr val="accent4"/>
          </a:effectRef>
          <a:fontRef idx="minor">
            <a:schemeClr val="tx1"/>
          </a:fontRef>
        </p:style>
      </p:cxnSp>
      <p:sp>
        <p:nvSpPr>
          <p:cNvPr id="9" name="TextBox 8">
            <a:extLst>
              <a:ext uri="{FF2B5EF4-FFF2-40B4-BE49-F238E27FC236}">
                <a16:creationId xmlns:a16="http://schemas.microsoft.com/office/drawing/2014/main" id="{80118A9C-8434-E289-A6D0-86426F257C2A}"/>
              </a:ext>
            </a:extLst>
          </p:cNvPr>
          <p:cNvSpPr txBox="1"/>
          <p:nvPr/>
        </p:nvSpPr>
        <p:spPr>
          <a:xfrm>
            <a:off x="1036248" y="5514595"/>
            <a:ext cx="1628774"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Shear</a:t>
            </a:r>
          </a:p>
        </p:txBody>
      </p:sp>
      <p:sp>
        <p:nvSpPr>
          <p:cNvPr id="10" name="TextBox 9">
            <a:extLst>
              <a:ext uri="{FF2B5EF4-FFF2-40B4-BE49-F238E27FC236}">
                <a16:creationId xmlns:a16="http://schemas.microsoft.com/office/drawing/2014/main" id="{9A665F37-3A54-9A15-1A8F-90B2764F8471}"/>
              </a:ext>
            </a:extLst>
          </p:cNvPr>
          <p:cNvSpPr txBox="1"/>
          <p:nvPr/>
        </p:nvSpPr>
        <p:spPr>
          <a:xfrm>
            <a:off x="1036248" y="5966935"/>
            <a:ext cx="2558596"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Unit contacts</a:t>
            </a:r>
          </a:p>
        </p:txBody>
      </p:sp>
      <p:cxnSp>
        <p:nvCxnSpPr>
          <p:cNvPr id="11" name="Straight Connector 10">
            <a:extLst>
              <a:ext uri="{FF2B5EF4-FFF2-40B4-BE49-F238E27FC236}">
                <a16:creationId xmlns:a16="http://schemas.microsoft.com/office/drawing/2014/main" id="{5B3FDEA9-F905-6350-E99B-C8129D75B82C}"/>
              </a:ext>
            </a:extLst>
          </p:cNvPr>
          <p:cNvCxnSpPr/>
          <p:nvPr/>
        </p:nvCxnSpPr>
        <p:spPr>
          <a:xfrm>
            <a:off x="420914" y="6595554"/>
            <a:ext cx="442913" cy="0"/>
          </a:xfrm>
          <a:prstGeom prst="line">
            <a:avLst/>
          </a:prstGeom>
          <a:ln w="38100">
            <a:solidFill>
              <a:schemeClr val="tx1"/>
            </a:solidFill>
          </a:ln>
        </p:spPr>
        <p:style>
          <a:lnRef idx="3">
            <a:schemeClr val="accent4"/>
          </a:lnRef>
          <a:fillRef idx="0">
            <a:schemeClr val="accent4"/>
          </a:fillRef>
          <a:effectRef idx="2">
            <a:schemeClr val="accent4"/>
          </a:effectRef>
          <a:fontRef idx="minor">
            <a:schemeClr val="tx1"/>
          </a:fontRef>
        </p:style>
      </p:cxnSp>
      <p:sp>
        <p:nvSpPr>
          <p:cNvPr id="12" name="TextBox 11">
            <a:extLst>
              <a:ext uri="{FF2B5EF4-FFF2-40B4-BE49-F238E27FC236}">
                <a16:creationId xmlns:a16="http://schemas.microsoft.com/office/drawing/2014/main" id="{32B5928D-0639-7557-9F9E-4F35E99B583E}"/>
              </a:ext>
            </a:extLst>
          </p:cNvPr>
          <p:cNvSpPr txBox="1"/>
          <p:nvPr/>
        </p:nvSpPr>
        <p:spPr>
          <a:xfrm>
            <a:off x="1036248" y="6347137"/>
            <a:ext cx="1708892"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Boundary</a:t>
            </a:r>
          </a:p>
        </p:txBody>
      </p:sp>
      <p:sp>
        <p:nvSpPr>
          <p:cNvPr id="13" name="TextBox 12">
            <a:extLst>
              <a:ext uri="{FF2B5EF4-FFF2-40B4-BE49-F238E27FC236}">
                <a16:creationId xmlns:a16="http://schemas.microsoft.com/office/drawing/2014/main" id="{C6BC4A7C-7B59-3A4F-37D6-42BC1B00EC4C}"/>
              </a:ext>
            </a:extLst>
          </p:cNvPr>
          <p:cNvSpPr txBox="1"/>
          <p:nvPr/>
        </p:nvSpPr>
        <p:spPr>
          <a:xfrm>
            <a:off x="3407972" y="5206819"/>
            <a:ext cx="8784028" cy="1569660"/>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Figure 3: Examples of thin section mapping. A. High density sample from the Upper I Unit showing heavy shearing. B. Low density sample from the Lower I Unit showing minimal shearing. Both show contacts between two different textures.</a:t>
            </a:r>
          </a:p>
        </p:txBody>
      </p:sp>
      <p:sp>
        <p:nvSpPr>
          <p:cNvPr id="5" name="TextBox 4">
            <a:extLst>
              <a:ext uri="{FF2B5EF4-FFF2-40B4-BE49-F238E27FC236}">
                <a16:creationId xmlns:a16="http://schemas.microsoft.com/office/drawing/2014/main" id="{DE179B01-0072-B07B-B52E-7E7694A5380F}"/>
              </a:ext>
            </a:extLst>
          </p:cNvPr>
          <p:cNvSpPr txBox="1"/>
          <p:nvPr/>
        </p:nvSpPr>
        <p:spPr>
          <a:xfrm>
            <a:off x="-24714" y="884041"/>
            <a:ext cx="518802"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A.</a:t>
            </a:r>
          </a:p>
        </p:txBody>
      </p:sp>
      <p:sp>
        <p:nvSpPr>
          <p:cNvPr id="15" name="TextBox 14">
            <a:extLst>
              <a:ext uri="{FF2B5EF4-FFF2-40B4-BE49-F238E27FC236}">
                <a16:creationId xmlns:a16="http://schemas.microsoft.com/office/drawing/2014/main" id="{4B16659B-3B3B-CC05-7EA3-75D952BD6A05}"/>
              </a:ext>
            </a:extLst>
          </p:cNvPr>
          <p:cNvSpPr txBox="1"/>
          <p:nvPr/>
        </p:nvSpPr>
        <p:spPr>
          <a:xfrm>
            <a:off x="5852308" y="929255"/>
            <a:ext cx="487383" cy="461665"/>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B.</a:t>
            </a:r>
          </a:p>
        </p:txBody>
      </p:sp>
    </p:spTree>
    <p:extLst>
      <p:ext uri="{BB962C8B-B14F-4D97-AF65-F5344CB8AC3E}">
        <p14:creationId xmlns:p14="http://schemas.microsoft.com/office/powerpoint/2010/main" val="3874168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19BB8BE-1351-4D9B-B761-F84A0B5B65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F2EF4F-AFC9-904D-8AAD-18DD7D6476DA}"/>
              </a:ext>
            </a:extLst>
          </p:cNvPr>
          <p:cNvSpPr>
            <a:spLocks noGrp="1"/>
          </p:cNvSpPr>
          <p:nvPr>
            <p:ph type="title"/>
          </p:nvPr>
        </p:nvSpPr>
        <p:spPr>
          <a:xfrm>
            <a:off x="827313" y="0"/>
            <a:ext cx="9792195" cy="1111624"/>
          </a:xfrm>
        </p:spPr>
        <p:txBody>
          <a:bodyPr anchor="b">
            <a:normAutofit/>
          </a:bodyPr>
          <a:lstStyle/>
          <a:p>
            <a:r>
              <a:rPr lang="en-US" dirty="0">
                <a:latin typeface="Arial" panose="020B0604020202020204" pitchFamily="34" charset="0"/>
                <a:cs typeface="Arial" panose="020B0604020202020204" pitchFamily="34" charset="0"/>
              </a:rPr>
              <a:t>Backscattered Electron Images (BSE)</a:t>
            </a:r>
          </a:p>
        </p:txBody>
      </p:sp>
      <p:sp>
        <p:nvSpPr>
          <p:cNvPr id="3" name="Content Placeholder 2">
            <a:extLst>
              <a:ext uri="{FF2B5EF4-FFF2-40B4-BE49-F238E27FC236}">
                <a16:creationId xmlns:a16="http://schemas.microsoft.com/office/drawing/2014/main" id="{D893FDAA-8059-824A-B00C-3E0D51B36678}"/>
              </a:ext>
            </a:extLst>
          </p:cNvPr>
          <p:cNvSpPr>
            <a:spLocks noGrp="1"/>
          </p:cNvSpPr>
          <p:nvPr>
            <p:ph idx="1"/>
          </p:nvPr>
        </p:nvSpPr>
        <p:spPr>
          <a:xfrm>
            <a:off x="661671" y="1150440"/>
            <a:ext cx="11123149" cy="1735485"/>
          </a:xfrm>
        </p:spPr>
        <p:txBody>
          <a:bodyPr>
            <a:noAutofit/>
          </a:bodyPr>
          <a:lstStyle/>
          <a:p>
            <a:r>
              <a:rPr lang="en-US" sz="2400" dirty="0">
                <a:latin typeface="Arial" panose="020B0604020202020204" pitchFamily="34" charset="0"/>
                <a:cs typeface="Arial" panose="020B0604020202020204" pitchFamily="34" charset="0"/>
              </a:rPr>
              <a:t>BSE images were taken using the Scanning Electron Microscope to look at bubble morphology.</a:t>
            </a:r>
          </a:p>
          <a:p>
            <a:r>
              <a:rPr lang="en-US" sz="2400" dirty="0">
                <a:latin typeface="Arial" panose="020B0604020202020204" pitchFamily="34" charset="0"/>
                <a:cs typeface="Arial" panose="020B0604020202020204" pitchFamily="34" charset="0"/>
              </a:rPr>
              <a:t>High magnification shows there are no fine crystals (microlites) in the groundmass. The ground mass is all glass meaning the ascent rate was rapid.</a:t>
            </a:r>
          </a:p>
        </p:txBody>
      </p:sp>
      <p:pic>
        <p:nvPicPr>
          <p:cNvPr id="4" name="Picture 3">
            <a:extLst>
              <a:ext uri="{FF2B5EF4-FFF2-40B4-BE49-F238E27FC236}">
                <a16:creationId xmlns:a16="http://schemas.microsoft.com/office/drawing/2014/main" id="{01D3C199-820C-0C4A-A35F-356B15B7BF9E}"/>
              </a:ext>
            </a:extLst>
          </p:cNvPr>
          <p:cNvPicPr>
            <a:picLocks noChangeAspect="1"/>
          </p:cNvPicPr>
          <p:nvPr/>
        </p:nvPicPr>
        <p:blipFill>
          <a:blip r:embed="rId3"/>
          <a:stretch>
            <a:fillRect/>
          </a:stretch>
        </p:blipFill>
        <p:spPr>
          <a:xfrm>
            <a:off x="76200" y="6166021"/>
            <a:ext cx="443958" cy="628941"/>
          </a:xfrm>
          <a:prstGeom prst="rect">
            <a:avLst/>
          </a:prstGeom>
        </p:spPr>
      </p:pic>
      <p:pic>
        <p:nvPicPr>
          <p:cNvPr id="7" name="Picture 6" descr="A satellite image of the moon&#10;&#10;Description automatically generated with low confidence">
            <a:extLst>
              <a:ext uri="{FF2B5EF4-FFF2-40B4-BE49-F238E27FC236}">
                <a16:creationId xmlns:a16="http://schemas.microsoft.com/office/drawing/2014/main" id="{EBD55C9D-9C50-560F-3F64-2D5D4659F991}"/>
              </a:ext>
            </a:extLst>
          </p:cNvPr>
          <p:cNvPicPr>
            <a:picLocks noChangeAspect="1"/>
          </p:cNvPicPr>
          <p:nvPr/>
        </p:nvPicPr>
        <p:blipFill>
          <a:blip r:embed="rId4"/>
          <a:stretch>
            <a:fillRect/>
          </a:stretch>
        </p:blipFill>
        <p:spPr>
          <a:xfrm>
            <a:off x="7015647" y="2979624"/>
            <a:ext cx="4769173" cy="3815338"/>
          </a:xfrm>
          <a:prstGeom prst="rect">
            <a:avLst/>
          </a:prstGeom>
        </p:spPr>
      </p:pic>
      <p:pic>
        <p:nvPicPr>
          <p:cNvPr id="10" name="Picture 9" descr="A picture containing text, black, old, cement&#10;&#10;Description automatically generated">
            <a:extLst>
              <a:ext uri="{FF2B5EF4-FFF2-40B4-BE49-F238E27FC236}">
                <a16:creationId xmlns:a16="http://schemas.microsoft.com/office/drawing/2014/main" id="{F080C772-78C5-F5C5-26D8-4418128F1205}"/>
              </a:ext>
            </a:extLst>
          </p:cNvPr>
          <p:cNvPicPr>
            <a:picLocks noChangeAspect="1"/>
          </p:cNvPicPr>
          <p:nvPr/>
        </p:nvPicPr>
        <p:blipFill>
          <a:blip r:embed="rId5"/>
          <a:stretch>
            <a:fillRect/>
          </a:stretch>
        </p:blipFill>
        <p:spPr>
          <a:xfrm>
            <a:off x="579733" y="2742333"/>
            <a:ext cx="5856181" cy="4067803"/>
          </a:xfrm>
          <a:prstGeom prst="rect">
            <a:avLst/>
          </a:prstGeom>
        </p:spPr>
      </p:pic>
      <p:sp>
        <p:nvSpPr>
          <p:cNvPr id="13" name="Rectangle 12">
            <a:extLst>
              <a:ext uri="{FF2B5EF4-FFF2-40B4-BE49-F238E27FC236}">
                <a16:creationId xmlns:a16="http://schemas.microsoft.com/office/drawing/2014/main" id="{238444F9-22FC-B8E2-D277-40BF19D0C5F2}"/>
              </a:ext>
            </a:extLst>
          </p:cNvPr>
          <p:cNvSpPr/>
          <p:nvPr/>
        </p:nvSpPr>
        <p:spPr>
          <a:xfrm>
            <a:off x="2336124" y="4161935"/>
            <a:ext cx="388222" cy="2686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2220C468-92FA-8595-5C4C-A7092CAA3F10}"/>
              </a:ext>
            </a:extLst>
          </p:cNvPr>
          <p:cNvCxnSpPr>
            <a:cxnSpLocks/>
          </p:cNvCxnSpPr>
          <p:nvPr/>
        </p:nvCxnSpPr>
        <p:spPr>
          <a:xfrm flipV="1">
            <a:off x="2724346" y="2979624"/>
            <a:ext cx="4291301" cy="118231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26DDEA9-5485-795D-01A8-30E52338BBFE}"/>
              </a:ext>
            </a:extLst>
          </p:cNvPr>
          <p:cNvCxnSpPr>
            <a:cxnSpLocks/>
          </p:cNvCxnSpPr>
          <p:nvPr/>
        </p:nvCxnSpPr>
        <p:spPr>
          <a:xfrm>
            <a:off x="2724346" y="4430599"/>
            <a:ext cx="4291301" cy="23643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01522589-C96C-4DCB-CFCE-BFE10E9D86CB}"/>
              </a:ext>
            </a:extLst>
          </p:cNvPr>
          <p:cNvSpPr/>
          <p:nvPr/>
        </p:nvSpPr>
        <p:spPr>
          <a:xfrm>
            <a:off x="7015647" y="2979624"/>
            <a:ext cx="4769173" cy="38153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5144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19BB8BE-1351-4D9B-B761-F84A0B5B65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084335-EF36-EB4C-9478-BD9E2A8F8124}"/>
              </a:ext>
            </a:extLst>
          </p:cNvPr>
          <p:cNvSpPr>
            <a:spLocks noGrp="1"/>
          </p:cNvSpPr>
          <p:nvPr>
            <p:ph type="title"/>
          </p:nvPr>
        </p:nvSpPr>
        <p:spPr>
          <a:xfrm>
            <a:off x="838198" y="573741"/>
            <a:ext cx="4030981" cy="706419"/>
          </a:xfrm>
        </p:spPr>
        <p:txBody>
          <a:bodyPr anchor="b">
            <a:noAutofit/>
          </a:bodyPr>
          <a:lstStyle/>
          <a:p>
            <a:r>
              <a:rPr lang="en-US" sz="4800" dirty="0">
                <a:latin typeface="Arial" panose="020B0604020202020204" pitchFamily="34" charset="0"/>
                <a:cs typeface="Arial" panose="020B0604020202020204" pitchFamily="34" charset="0"/>
              </a:rPr>
              <a:t>Conclusions</a:t>
            </a:r>
          </a:p>
        </p:txBody>
      </p:sp>
      <p:sp>
        <p:nvSpPr>
          <p:cNvPr id="3" name="Content Placeholder 2">
            <a:extLst>
              <a:ext uri="{FF2B5EF4-FFF2-40B4-BE49-F238E27FC236}">
                <a16:creationId xmlns:a16="http://schemas.microsoft.com/office/drawing/2014/main" id="{DD59E5DB-208D-9A4F-AE14-34BC44282F55}"/>
              </a:ext>
            </a:extLst>
          </p:cNvPr>
          <p:cNvSpPr>
            <a:spLocks noGrp="1"/>
          </p:cNvSpPr>
          <p:nvPr>
            <p:ph idx="1"/>
          </p:nvPr>
        </p:nvSpPr>
        <p:spPr>
          <a:xfrm>
            <a:off x="342899" y="1352035"/>
            <a:ext cx="11627427" cy="4813986"/>
          </a:xfrm>
        </p:spPr>
        <p:txBody>
          <a:bodyPr>
            <a:noAutofit/>
          </a:bodyPr>
          <a:lstStyle/>
          <a:p>
            <a:pPr marL="457200" marR="0" lvl="0" indent="-431800" algn="just" defTabSz="914400" rtl="0" eaLnBrk="1" fontAlgn="auto" latinLnBrk="0" hangingPunct="1">
              <a:lnSpc>
                <a:spcPct val="100000"/>
              </a:lnSpc>
              <a:spcBef>
                <a:spcPts val="0"/>
              </a:spcBef>
              <a:spcAft>
                <a:spcPts val="0"/>
              </a:spcAft>
              <a:buClr>
                <a:srgbClr val="000000"/>
              </a:buClr>
              <a:buSzPts val="3200"/>
              <a:buFont typeface="Arial"/>
              <a:buChar char="●"/>
              <a:tabLst/>
              <a:defRPr/>
            </a:pPr>
            <a:r>
              <a:rPr kumimoji="0" lang="en-US" sz="2600" b="0" i="0" u="none" strike="noStrike" kern="0" cap="none" spc="0" normalizeH="0" baseline="0" noProof="0" dirty="0">
                <a:ln>
                  <a:noFill/>
                </a:ln>
                <a:solidFill>
                  <a:srgbClr val="000000"/>
                </a:solidFill>
                <a:effectLst/>
                <a:uLnTx/>
                <a:uFillTx/>
                <a:latin typeface="Arial"/>
                <a:ea typeface="Arial"/>
                <a:cs typeface="Arial"/>
                <a:sym typeface="Arial"/>
              </a:rPr>
              <a:t>The densities represent how vesiculated the magma was during the eruption. Both upper and lower are very vesiculated representing very high gas content.</a:t>
            </a:r>
          </a:p>
          <a:p>
            <a:pPr marL="457200" marR="0" lvl="0" indent="-431800" algn="just" defTabSz="914400" rtl="0" eaLnBrk="1" fontAlgn="auto" latinLnBrk="0" hangingPunct="1">
              <a:lnSpc>
                <a:spcPct val="100000"/>
              </a:lnSpc>
              <a:spcBef>
                <a:spcPts val="0"/>
              </a:spcBef>
              <a:spcAft>
                <a:spcPts val="0"/>
              </a:spcAft>
              <a:buClr>
                <a:srgbClr val="000000"/>
              </a:buClr>
              <a:buSzPts val="3200"/>
              <a:buFont typeface="Arial"/>
              <a:buChar char="●"/>
              <a:tabLst/>
              <a:defRPr/>
            </a:pPr>
            <a:r>
              <a:rPr kumimoji="0" lang="en-US" sz="2600" b="0" i="0" u="none" strike="noStrike" kern="0" cap="none" spc="0" normalizeH="0" baseline="0" noProof="0" dirty="0">
                <a:ln>
                  <a:noFill/>
                </a:ln>
                <a:solidFill>
                  <a:srgbClr val="000000"/>
                </a:solidFill>
                <a:effectLst/>
                <a:uLnTx/>
                <a:uFillTx/>
                <a:latin typeface="Arial"/>
                <a:ea typeface="Arial"/>
                <a:cs typeface="Arial"/>
                <a:sym typeface="Arial"/>
              </a:rPr>
              <a:t>Dual peak in density distribution</a:t>
            </a:r>
            <a:r>
              <a:rPr lang="en-US" sz="2600" kern="0" dirty="0">
                <a:solidFill>
                  <a:srgbClr val="000000"/>
                </a:solidFill>
                <a:latin typeface="Arial"/>
                <a:ea typeface="Arial"/>
                <a:cs typeface="Arial"/>
                <a:sym typeface="Arial"/>
              </a:rPr>
              <a:t> might represent conduit edge vs core.</a:t>
            </a:r>
            <a:endParaRPr kumimoji="0" lang="en-US" sz="2600" b="0" i="0" u="none" strike="noStrike" kern="0" cap="none" spc="0" normalizeH="0" baseline="0" noProof="0" dirty="0">
              <a:ln>
                <a:noFill/>
              </a:ln>
              <a:solidFill>
                <a:srgbClr val="000000"/>
              </a:solidFill>
              <a:effectLst/>
              <a:uLnTx/>
              <a:uFillTx/>
              <a:latin typeface="Arial"/>
              <a:ea typeface="Arial"/>
              <a:cs typeface="Arial"/>
              <a:sym typeface="Arial"/>
            </a:endParaRPr>
          </a:p>
          <a:p>
            <a:pPr marL="457200" marR="0" lvl="0" indent="-431800" algn="just" defTabSz="914400" rtl="0" eaLnBrk="1" fontAlgn="auto" latinLnBrk="0" hangingPunct="1">
              <a:lnSpc>
                <a:spcPct val="100000"/>
              </a:lnSpc>
              <a:spcBef>
                <a:spcPts val="0"/>
              </a:spcBef>
              <a:spcAft>
                <a:spcPts val="0"/>
              </a:spcAft>
              <a:buClr>
                <a:srgbClr val="000000"/>
              </a:buClr>
              <a:buSzPts val="3200"/>
              <a:buFont typeface="Arial"/>
              <a:buChar char="●"/>
              <a:tabLst/>
              <a:defRPr/>
            </a:pPr>
            <a:r>
              <a:rPr kumimoji="0" lang="en-US" sz="2600" b="0" i="0" u="none" strike="noStrike" kern="0" cap="none" spc="0" normalizeH="0" baseline="0" noProof="0" dirty="0">
                <a:ln>
                  <a:noFill/>
                </a:ln>
                <a:solidFill>
                  <a:srgbClr val="000000"/>
                </a:solidFill>
                <a:effectLst/>
                <a:uLnTx/>
                <a:uFillTx/>
                <a:latin typeface="Arial"/>
                <a:cs typeface="Arial"/>
                <a:sym typeface="Arial"/>
              </a:rPr>
              <a:t>Different textures in the thin section could be due to conditions during magma ascent or magma mixing. </a:t>
            </a:r>
          </a:p>
          <a:p>
            <a:pPr marL="914400" lvl="1" indent="-431800" algn="just">
              <a:lnSpc>
                <a:spcPct val="100000"/>
              </a:lnSpc>
              <a:spcBef>
                <a:spcPts val="0"/>
              </a:spcBef>
              <a:buClr>
                <a:srgbClr val="000000"/>
              </a:buClr>
              <a:buSzPts val="3200"/>
              <a:buFont typeface="Arial"/>
              <a:buChar char="●"/>
              <a:defRPr/>
            </a:pPr>
            <a:r>
              <a:rPr lang="en-US" sz="2600" kern="0" dirty="0">
                <a:solidFill>
                  <a:srgbClr val="000000"/>
                </a:solidFill>
                <a:latin typeface="Arial"/>
                <a:cs typeface="Arial"/>
                <a:sym typeface="Arial"/>
              </a:rPr>
              <a:t>B</a:t>
            </a:r>
            <a:r>
              <a:rPr kumimoji="0" lang="en-US" sz="2600" b="0" i="0" u="none" strike="noStrike" kern="0" cap="none" spc="0" normalizeH="0" baseline="0" noProof="0" dirty="0" err="1">
                <a:ln>
                  <a:noFill/>
                </a:ln>
                <a:solidFill>
                  <a:srgbClr val="000000"/>
                </a:solidFill>
                <a:effectLst/>
                <a:uLnTx/>
                <a:uFillTx/>
                <a:latin typeface="Arial"/>
                <a:cs typeface="Arial"/>
                <a:sym typeface="Arial"/>
              </a:rPr>
              <a:t>ubble</a:t>
            </a:r>
            <a:r>
              <a:rPr kumimoji="0" lang="en-US" sz="2600" b="0" i="0" u="none" strike="noStrike" kern="0" cap="none" spc="0" normalizeH="0" baseline="0" noProof="0" dirty="0">
                <a:ln>
                  <a:noFill/>
                </a:ln>
                <a:solidFill>
                  <a:srgbClr val="000000"/>
                </a:solidFill>
                <a:effectLst/>
                <a:uLnTx/>
                <a:uFillTx/>
                <a:latin typeface="Arial"/>
                <a:cs typeface="Arial"/>
                <a:sym typeface="Arial"/>
              </a:rPr>
              <a:t> shapes indicate very high shear.</a:t>
            </a:r>
          </a:p>
          <a:p>
            <a:pPr marL="914400" lvl="1" indent="-431800" algn="just">
              <a:lnSpc>
                <a:spcPct val="100000"/>
              </a:lnSpc>
              <a:spcBef>
                <a:spcPts val="0"/>
              </a:spcBef>
              <a:buClr>
                <a:srgbClr val="000000"/>
              </a:buClr>
              <a:buSzPts val="3200"/>
              <a:buFont typeface="Arial"/>
              <a:buChar char="●"/>
              <a:defRPr/>
            </a:pPr>
            <a:r>
              <a:rPr lang="en-US" sz="2600" kern="0" dirty="0">
                <a:solidFill>
                  <a:srgbClr val="000000"/>
                </a:solidFill>
                <a:latin typeface="Arial"/>
                <a:cs typeface="Arial"/>
                <a:sym typeface="Arial"/>
              </a:rPr>
              <a:t>Lack of microlites indicate rapid ascent and quench.</a:t>
            </a:r>
            <a:endParaRPr kumimoji="0" lang="en-US" sz="26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431800" algn="just" defTabSz="914400" rtl="0" eaLnBrk="1" fontAlgn="auto" latinLnBrk="0" hangingPunct="1">
              <a:lnSpc>
                <a:spcPct val="100000"/>
              </a:lnSpc>
              <a:spcBef>
                <a:spcPts val="0"/>
              </a:spcBef>
              <a:spcAft>
                <a:spcPts val="0"/>
              </a:spcAft>
              <a:buClr>
                <a:srgbClr val="000000"/>
              </a:buClr>
              <a:buSzPts val="3200"/>
              <a:buFont typeface="Arial"/>
              <a:buChar char="●"/>
              <a:tabLst/>
              <a:defRPr/>
            </a:pPr>
            <a:r>
              <a:rPr kumimoji="0" lang="en-US" sz="2600" b="0" i="0" u="none" strike="noStrike" kern="0" cap="none" spc="0" normalizeH="0" baseline="0" noProof="0" dirty="0">
                <a:ln>
                  <a:noFill/>
                </a:ln>
                <a:solidFill>
                  <a:srgbClr val="000000"/>
                </a:solidFill>
                <a:effectLst/>
                <a:uLnTx/>
                <a:uFillTx/>
                <a:latin typeface="Arial"/>
                <a:cs typeface="Arial"/>
                <a:sym typeface="Arial"/>
              </a:rPr>
              <a:t>Injection of new hot magma (mafic composition) could have rejuvenated the magma chamber causing the most recent eruption and may have left the chamber in ‘an eruptible state’ for future eruptions.</a:t>
            </a:r>
            <a:endParaRPr kumimoji="0" lang="en-US" sz="2600" b="0" i="0" u="none" strike="noStrike" kern="0" cap="none" spc="0" normalizeH="0" baseline="0" noProof="0" dirty="0">
              <a:ln>
                <a:noFill/>
              </a:ln>
              <a:solidFill>
                <a:srgbClr val="000000"/>
              </a:solidFill>
              <a:effectLst/>
              <a:uLnTx/>
              <a:uFillTx/>
              <a:latin typeface="Arial"/>
              <a:ea typeface="Arial"/>
              <a:cs typeface="Arial"/>
              <a:sym typeface="Arial"/>
            </a:endParaRPr>
          </a:p>
          <a:p>
            <a:endParaRPr lang="en-US" sz="1600" dirty="0"/>
          </a:p>
        </p:txBody>
      </p:sp>
      <p:pic>
        <p:nvPicPr>
          <p:cNvPr id="4" name="Picture 3">
            <a:extLst>
              <a:ext uri="{FF2B5EF4-FFF2-40B4-BE49-F238E27FC236}">
                <a16:creationId xmlns:a16="http://schemas.microsoft.com/office/drawing/2014/main" id="{F103FBB4-2FC4-3340-951A-E7403B22A030}"/>
              </a:ext>
            </a:extLst>
          </p:cNvPr>
          <p:cNvPicPr>
            <a:picLocks noChangeAspect="1"/>
          </p:cNvPicPr>
          <p:nvPr/>
        </p:nvPicPr>
        <p:blipFill>
          <a:blip r:embed="rId2"/>
          <a:stretch>
            <a:fillRect/>
          </a:stretch>
        </p:blipFill>
        <p:spPr>
          <a:xfrm>
            <a:off x="76200" y="6166021"/>
            <a:ext cx="443958" cy="628941"/>
          </a:xfrm>
          <a:prstGeom prst="rect">
            <a:avLst/>
          </a:prstGeom>
        </p:spPr>
      </p:pic>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B4FC9F6B-B628-F54A-B037-23ED631FB821}"/>
                  </a:ext>
                </a:extLst>
              </p14:cNvPr>
              <p14:cNvContentPartPr/>
              <p14:nvPr/>
            </p14:nvContentPartPr>
            <p14:xfrm>
              <a:off x="6334934" y="4308205"/>
              <a:ext cx="360" cy="360"/>
            </p14:xfrm>
          </p:contentPart>
        </mc:Choice>
        <mc:Fallback xmlns="">
          <p:pic>
            <p:nvPicPr>
              <p:cNvPr id="8" name="Ink 7">
                <a:extLst>
                  <a:ext uri="{FF2B5EF4-FFF2-40B4-BE49-F238E27FC236}">
                    <a16:creationId xmlns:a16="http://schemas.microsoft.com/office/drawing/2014/main" id="{B4FC9F6B-B628-F54A-B037-23ED631FB821}"/>
                  </a:ext>
                </a:extLst>
              </p:cNvPr>
              <p:cNvPicPr/>
              <p:nvPr/>
            </p:nvPicPr>
            <p:blipFill>
              <a:blip r:embed="rId4"/>
              <a:stretch>
                <a:fillRect/>
              </a:stretch>
            </p:blipFill>
            <p:spPr>
              <a:xfrm>
                <a:off x="6330614" y="430388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5" name="Ink 34">
                <a:extLst>
                  <a:ext uri="{FF2B5EF4-FFF2-40B4-BE49-F238E27FC236}">
                    <a16:creationId xmlns:a16="http://schemas.microsoft.com/office/drawing/2014/main" id="{3E70C394-8D3C-4F4A-AB6D-15CC03300311}"/>
                  </a:ext>
                </a:extLst>
              </p14:cNvPr>
              <p14:cNvContentPartPr/>
              <p14:nvPr/>
            </p14:nvContentPartPr>
            <p14:xfrm>
              <a:off x="6831305" y="1712672"/>
              <a:ext cx="15480" cy="8640"/>
            </p14:xfrm>
          </p:contentPart>
        </mc:Choice>
        <mc:Fallback xmlns="">
          <p:pic>
            <p:nvPicPr>
              <p:cNvPr id="35" name="Ink 34">
                <a:extLst>
                  <a:ext uri="{FF2B5EF4-FFF2-40B4-BE49-F238E27FC236}">
                    <a16:creationId xmlns:a16="http://schemas.microsoft.com/office/drawing/2014/main" id="{3E70C394-8D3C-4F4A-AB6D-15CC03300311}"/>
                  </a:ext>
                </a:extLst>
              </p:cNvPr>
              <p:cNvPicPr/>
              <p:nvPr/>
            </p:nvPicPr>
            <p:blipFill>
              <a:blip r:embed="rId20"/>
              <a:stretch>
                <a:fillRect/>
              </a:stretch>
            </p:blipFill>
            <p:spPr>
              <a:xfrm>
                <a:off x="6826985" y="1708352"/>
                <a:ext cx="24120" cy="17280"/>
              </a:xfrm>
              <a:prstGeom prst="rect">
                <a:avLst/>
              </a:prstGeom>
            </p:spPr>
          </p:pic>
        </mc:Fallback>
      </mc:AlternateContent>
    </p:spTree>
    <p:extLst>
      <p:ext uri="{BB962C8B-B14F-4D97-AF65-F5344CB8AC3E}">
        <p14:creationId xmlns:p14="http://schemas.microsoft.com/office/powerpoint/2010/main" val="17535893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1804</TotalTime>
  <Words>997</Words>
  <Application>Microsoft Office PowerPoint</Application>
  <PresentationFormat>Widescreen</PresentationFormat>
  <Paragraphs>65</Paragraphs>
  <Slides>11</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Textural Analysis of Airfall Deposits From the Most Recent Explosive Eruption at the Valles Caldera, NM</vt:lpstr>
      <vt:lpstr>PowerPoint Presentation</vt:lpstr>
      <vt:lpstr>PowerPoint Presentation</vt:lpstr>
      <vt:lpstr>PowerPoint Presentation</vt:lpstr>
      <vt:lpstr>Purpose</vt:lpstr>
      <vt:lpstr>Densities and Methods</vt:lpstr>
      <vt:lpstr>Thin Section Mapping</vt:lpstr>
      <vt:lpstr>Backscattered Electron Images (BSE)</vt:lpstr>
      <vt:lpstr>Conclusions</vt:lpstr>
      <vt:lpstr>Future Work</vt:lpstr>
      <vt:lpstr>Thank you 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Post-Caldera Explosive Eruptions at the Valles Caldera, NM</dc:title>
  <dc:creator>Yamini Patel (Student)</dc:creator>
  <cp:lastModifiedBy>Coe, Michelle A - (macoe)</cp:lastModifiedBy>
  <cp:revision>34</cp:revision>
  <dcterms:created xsi:type="dcterms:W3CDTF">2022-04-03T00:42:10Z</dcterms:created>
  <dcterms:modified xsi:type="dcterms:W3CDTF">2023-04-14T21:35:08Z</dcterms:modified>
</cp:coreProperties>
</file>